
<file path=[Content_Types].xml><?xml version="1.0" encoding="utf-8"?>
<Types xmlns="http://schemas.openxmlformats.org/package/2006/content-types">
  <Default Extension="gif" ContentType="image/gi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311" r:id="rId3"/>
    <p:sldId id="257" r:id="rId4"/>
    <p:sldId id="310" r:id="rId5"/>
    <p:sldId id="312" r:id="rId6"/>
    <p:sldId id="313" r:id="rId7"/>
    <p:sldId id="314" r:id="rId8"/>
    <p:sldId id="315" r:id="rId9"/>
    <p:sldId id="316" r:id="rId10"/>
    <p:sldId id="317" r:id="rId11"/>
    <p:sldId id="318" r:id="rId12"/>
    <p:sldId id="279"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lih çakan" initials="sç" lastIdx="1" clrIdx="0">
    <p:extLst>
      <p:ext uri="{19B8F6BF-5375-455C-9EA6-DF929625EA0E}">
        <p15:presenceInfo xmlns:p15="http://schemas.microsoft.com/office/powerpoint/2012/main" userId="60f0bef9bd33bd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90011"/>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Açık Stil 3 - Vurgu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73A0DAA-6AF3-43AB-8588-CEC1D06C72B9}" styleName="Orta Stil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4" d="100"/>
          <a:sy n="64" d="100"/>
        </p:scale>
        <p:origin x="84" y="25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48343F-4961-4E4A-BEA9-D17FB15B937F}" type="datetimeFigureOut">
              <a:rPr lang="tr-TR" smtClean="0"/>
              <a:t>28.09.2020</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C59B1-03A6-4AE8-9774-1F84F14B596B}" type="slidenum">
              <a:rPr lang="tr-TR" smtClean="0"/>
              <a:t>‹#›</a:t>
            </a:fld>
            <a:endParaRPr lang="tr-TR"/>
          </a:p>
        </p:txBody>
      </p:sp>
    </p:spTree>
    <p:extLst>
      <p:ext uri="{BB962C8B-B14F-4D97-AF65-F5344CB8AC3E}">
        <p14:creationId xmlns:p14="http://schemas.microsoft.com/office/powerpoint/2010/main" val="41960648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tıklatın</a:t>
            </a:r>
          </a:p>
        </p:txBody>
      </p:sp>
      <p:sp>
        <p:nvSpPr>
          <p:cNvPr id="4" name="Veri Yer Tutucusu 3"/>
          <p:cNvSpPr>
            <a:spLocks noGrp="1"/>
          </p:cNvSpPr>
          <p:nvPr>
            <p:ph type="dt" sz="half" idx="10"/>
          </p:nvPr>
        </p:nvSpPr>
        <p:spPr/>
        <p:txBody>
          <a:bodyPr/>
          <a:lstStyle/>
          <a:p>
            <a:fld id="{9CBABFF8-5166-4ADE-A9A3-04919582AC2E}"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72916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F83399F-3A5B-4D0C-A585-DCCE45FFD571}"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973048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988EA00C-9392-4186-8DD3-A1134993BBC3}"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04120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AF44FEF2-D732-4E93-A4C4-E9F2DB911976}"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2703972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93DA6E3-FC6E-4FA3-9821-0CBAB9EAE797}" type="datetime1">
              <a:rPr lang="tr-TR" smtClean="0"/>
              <a:t>28.09.2020</a:t>
            </a:fld>
            <a:endParaRPr lang="tr-TR"/>
          </a:p>
        </p:txBody>
      </p:sp>
      <p:sp>
        <p:nvSpPr>
          <p:cNvPr id="5" name="Altbilgi Yer Tutucusu 4"/>
          <p:cNvSpPr>
            <a:spLocks noGrp="1"/>
          </p:cNvSpPr>
          <p:nvPr>
            <p:ph type="ftr" sz="quarter" idx="11"/>
          </p:nvPr>
        </p:nvSpPr>
        <p:spPr/>
        <p:txBody>
          <a:bodyPr/>
          <a:lstStyle/>
          <a:p>
            <a:r>
              <a:rPr lang="tr-TR"/>
              <a:t>Galip YAVUZARSLAN ©2020</a:t>
            </a:r>
          </a:p>
        </p:txBody>
      </p:sp>
      <p:sp>
        <p:nvSpPr>
          <p:cNvPr id="6" name="Slayt Numarası Yer Tutucusu 5"/>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91576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E3153E8-56C1-4830-855A-645A8AFE1E92}"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1904827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D07FBE8A-B270-4704-911A-8F91BED42D3B}" type="datetime1">
              <a:rPr lang="tr-TR" smtClean="0"/>
              <a:t>28.09.2020</a:t>
            </a:fld>
            <a:endParaRPr lang="tr-TR"/>
          </a:p>
        </p:txBody>
      </p:sp>
      <p:sp>
        <p:nvSpPr>
          <p:cNvPr id="8" name="Altbilgi Yer Tutucusu 7"/>
          <p:cNvSpPr>
            <a:spLocks noGrp="1"/>
          </p:cNvSpPr>
          <p:nvPr>
            <p:ph type="ftr" sz="quarter" idx="11"/>
          </p:nvPr>
        </p:nvSpPr>
        <p:spPr/>
        <p:txBody>
          <a:bodyPr/>
          <a:lstStyle/>
          <a:p>
            <a:r>
              <a:rPr lang="tr-TR"/>
              <a:t>Galip YAVUZARSLAN ©2020</a:t>
            </a:r>
          </a:p>
        </p:txBody>
      </p:sp>
      <p:sp>
        <p:nvSpPr>
          <p:cNvPr id="9" name="Slayt Numarası Yer Tutucusu 8"/>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99397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9D2157C7-905D-4F7C-A532-FA77F6751C21}" type="datetime1">
              <a:rPr lang="tr-TR" smtClean="0"/>
              <a:t>28.09.2020</a:t>
            </a:fld>
            <a:endParaRPr lang="tr-TR"/>
          </a:p>
        </p:txBody>
      </p:sp>
      <p:sp>
        <p:nvSpPr>
          <p:cNvPr id="4" name="Altbilgi Yer Tutucusu 3"/>
          <p:cNvSpPr>
            <a:spLocks noGrp="1"/>
          </p:cNvSpPr>
          <p:nvPr>
            <p:ph type="ftr" sz="quarter" idx="11"/>
          </p:nvPr>
        </p:nvSpPr>
        <p:spPr/>
        <p:txBody>
          <a:bodyPr/>
          <a:lstStyle/>
          <a:p>
            <a:r>
              <a:rPr lang="tr-TR"/>
              <a:t>Galip YAVUZARSLAN ©2020</a:t>
            </a:r>
          </a:p>
        </p:txBody>
      </p:sp>
      <p:sp>
        <p:nvSpPr>
          <p:cNvPr id="5" name="Slayt Numarası Yer Tutucusu 4"/>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336634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B779856D-4818-46AA-8899-8C5E7C2C9ECB}" type="datetime1">
              <a:rPr lang="tr-TR" smtClean="0"/>
              <a:t>28.09.2020</a:t>
            </a:fld>
            <a:endParaRPr lang="tr-TR"/>
          </a:p>
        </p:txBody>
      </p:sp>
      <p:sp>
        <p:nvSpPr>
          <p:cNvPr id="3" name="Altbilgi Yer Tutucusu 2"/>
          <p:cNvSpPr>
            <a:spLocks noGrp="1"/>
          </p:cNvSpPr>
          <p:nvPr>
            <p:ph type="ftr" sz="quarter" idx="11"/>
          </p:nvPr>
        </p:nvSpPr>
        <p:spPr/>
        <p:txBody>
          <a:bodyPr/>
          <a:lstStyle/>
          <a:p>
            <a:r>
              <a:rPr lang="tr-TR"/>
              <a:t>Galip YAVUZARSLAN ©2020</a:t>
            </a:r>
          </a:p>
        </p:txBody>
      </p:sp>
      <p:sp>
        <p:nvSpPr>
          <p:cNvPr id="4" name="Slayt Numarası Yer Tutucusu 3"/>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539054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68DDEEF4-8EB2-45DE-A015-15B43AA127CF}"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382803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D41C14EE-AE8D-46FB-86A8-7F23DF574C03}" type="datetime1">
              <a:rPr lang="tr-TR" smtClean="0"/>
              <a:t>28.09.2020</a:t>
            </a:fld>
            <a:endParaRPr lang="tr-TR"/>
          </a:p>
        </p:txBody>
      </p:sp>
      <p:sp>
        <p:nvSpPr>
          <p:cNvPr id="6" name="Altbilgi Yer Tutucusu 5"/>
          <p:cNvSpPr>
            <a:spLocks noGrp="1"/>
          </p:cNvSpPr>
          <p:nvPr>
            <p:ph type="ftr" sz="quarter" idx="11"/>
          </p:nvPr>
        </p:nvSpPr>
        <p:spPr/>
        <p:txBody>
          <a:bodyPr/>
          <a:lstStyle/>
          <a:p>
            <a:r>
              <a:rPr lang="tr-TR"/>
              <a:t>Galip YAVUZARSLAN ©2020</a:t>
            </a:r>
          </a:p>
        </p:txBody>
      </p:sp>
      <p:sp>
        <p:nvSpPr>
          <p:cNvPr id="7" name="Slayt Numarası Yer Tutucusu 6"/>
          <p:cNvSpPr>
            <a:spLocks noGrp="1"/>
          </p:cNvSpPr>
          <p:nvPr>
            <p:ph type="sldNum" sz="quarter" idx="12"/>
          </p:nvPr>
        </p:nvSpPr>
        <p:spPr/>
        <p:txBody>
          <a:bodyPr/>
          <a:lstStyle/>
          <a:p>
            <a:fld id="{A875D3AC-399A-41F7-BF62-B3B85A56B341}" type="slidenum">
              <a:rPr lang="tr-TR" smtClean="0"/>
              <a:pPr/>
              <a:t>‹#›</a:t>
            </a:fld>
            <a:endParaRPr lang="tr-TR"/>
          </a:p>
        </p:txBody>
      </p:sp>
    </p:spTree>
    <p:extLst>
      <p:ext uri="{BB962C8B-B14F-4D97-AF65-F5344CB8AC3E}">
        <p14:creationId xmlns:p14="http://schemas.microsoft.com/office/powerpoint/2010/main" val="762677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000" b="-17000"/>
          </a:stretch>
        </a:blipFill>
        <a:effectLst/>
      </p:bgPr>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8C6A57-F98E-4DAB-8BE0-901BEEB71207}" type="datetime1">
              <a:rPr lang="tr-TR" smtClean="0"/>
              <a:t>28.09.2020</a:t>
            </a:fld>
            <a:endParaRPr lang="tr-TR"/>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tr-TR"/>
              <a:t>Galip YAVUZARSLAN ©2020</a:t>
            </a:r>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75D3AC-399A-41F7-BF62-B3B85A56B341}" type="slidenum">
              <a:rPr lang="tr-TR" smtClean="0"/>
              <a:pPr/>
              <a:t>‹#›</a:t>
            </a:fld>
            <a:endParaRPr lang="tr-TR"/>
          </a:p>
        </p:txBody>
      </p:sp>
    </p:spTree>
    <p:extLst>
      <p:ext uri="{BB962C8B-B14F-4D97-AF65-F5344CB8AC3E}">
        <p14:creationId xmlns:p14="http://schemas.microsoft.com/office/powerpoint/2010/main" val="3626028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gif"/><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Yuvarlatılmış Çapraz Köşeli Dikdörtgen 5"/>
          <p:cNvSpPr/>
          <p:nvPr/>
        </p:nvSpPr>
        <p:spPr>
          <a:xfrm>
            <a:off x="361627" y="1773834"/>
            <a:ext cx="11468746" cy="4582516"/>
          </a:xfrm>
          <a:prstGeom prst="round2DiagRect">
            <a:avLst/>
          </a:prstGeom>
          <a:solidFill>
            <a:srgbClr val="690011">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dirty="0">
                <a:latin typeface="Chaparral Pro Light" panose="02060403030505090203" pitchFamily="18" charset="-94"/>
              </a:rPr>
              <a:t>KAZANIMLAR</a:t>
            </a:r>
          </a:p>
          <a:p>
            <a:pPr algn="ctr"/>
            <a:endParaRPr lang="tr-TR" sz="3200" dirty="0">
              <a:latin typeface="Chaparral Pro Light" panose="02060403030505090203" pitchFamily="18" charset="-94"/>
            </a:endParaRPr>
          </a:p>
          <a:p>
            <a:pPr algn="ctr">
              <a:lnSpc>
                <a:spcPct val="150000"/>
              </a:lnSpc>
            </a:pPr>
            <a:r>
              <a:rPr lang="tr-TR" sz="3200" dirty="0">
                <a:latin typeface="Chaparral Pro Light" panose="02060403030505090203" pitchFamily="18" charset="-94"/>
              </a:rPr>
              <a:t>F.6.1.2.1.Güneş tutulmasının nasıl oluştuğunu tahmin eder.</a:t>
            </a:r>
          </a:p>
          <a:p>
            <a:pPr algn="ctr">
              <a:lnSpc>
                <a:spcPct val="150000"/>
              </a:lnSpc>
            </a:pPr>
            <a:r>
              <a:rPr lang="tr-TR" sz="3200" dirty="0">
                <a:latin typeface="Chaparral Pro Light" panose="02060403030505090203" pitchFamily="18" charset="-94"/>
              </a:rPr>
              <a:t>F.6.1.2.2. Ay tutulmasının nasıl oluştuğunu tahmin eder.</a:t>
            </a:r>
          </a:p>
          <a:p>
            <a:pPr algn="ctr">
              <a:lnSpc>
                <a:spcPct val="150000"/>
              </a:lnSpc>
            </a:pPr>
            <a:r>
              <a:rPr lang="tr-TR" sz="3200" dirty="0">
                <a:latin typeface="Chaparral Pro Light" panose="02060403030505090203" pitchFamily="18" charset="-94"/>
              </a:rPr>
              <a:t>F.6.1.2.3. Güneş ve Ay tutulmasını temsil eden bir model oluşturur</a:t>
            </a:r>
            <a:r>
              <a:rPr lang="tr-TR" dirty="0"/>
              <a:t>.</a:t>
            </a:r>
          </a:p>
          <a:p>
            <a:pPr algn="ctr">
              <a:lnSpc>
                <a:spcPct val="150000"/>
              </a:lnSpc>
            </a:pPr>
            <a:endParaRPr lang="tr-TR" dirty="0"/>
          </a:p>
          <a:p>
            <a:pPr algn="ctr"/>
            <a:endParaRPr lang="tr-TR" dirty="0"/>
          </a:p>
        </p:txBody>
      </p:sp>
      <p:sp>
        <p:nvSpPr>
          <p:cNvPr id="5" name="Dikdörtgen 4"/>
          <p:cNvSpPr/>
          <p:nvPr/>
        </p:nvSpPr>
        <p:spPr>
          <a:xfrm>
            <a:off x="28246" y="168443"/>
            <a:ext cx="12192000" cy="1323439"/>
          </a:xfrm>
          <a:prstGeom prst="rect">
            <a:avLst/>
          </a:prstGeom>
          <a:noFill/>
        </p:spPr>
        <p:txBody>
          <a:bodyPr wrap="square" lIns="91440" tIns="45720" rIns="91440" bIns="45720">
            <a:spAutoFit/>
          </a:bodyPr>
          <a:lstStyle/>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GÜNEŞ TUTULMASI </a:t>
            </a:r>
          </a:p>
          <a:p>
            <a:pPr algn="ctr"/>
            <a:r>
              <a:rPr lang="tr-TR" sz="4000" b="1" dirty="0">
                <a:ln w="10160">
                  <a:solidFill>
                    <a:schemeClr val="accent5"/>
                  </a:solidFill>
                  <a:prstDash val="solid"/>
                </a:ln>
                <a:solidFill>
                  <a:schemeClr val="bg1"/>
                </a:solidFill>
                <a:effectLst>
                  <a:outerShdw blurRad="38100" dist="22860" dir="5400000" algn="tl" rotWithShape="0">
                    <a:srgbClr val="000000">
                      <a:alpha val="30000"/>
                    </a:srgbClr>
                  </a:outerShdw>
                </a:effectLst>
                <a:latin typeface="Chaparral Pro Light" panose="02060403030505090203" pitchFamily="18" charset="-94"/>
              </a:rPr>
              <a:t>AY TUTULMASI</a:t>
            </a:r>
          </a:p>
        </p:txBody>
      </p:sp>
      <p:sp>
        <p:nvSpPr>
          <p:cNvPr id="4" name="Altbilgi Yer Tutucusu 3"/>
          <p:cNvSpPr>
            <a:spLocks noGrp="1"/>
          </p:cNvSpPr>
          <p:nvPr>
            <p:ph type="ftr" sz="quarter" idx="11"/>
          </p:nvPr>
        </p:nvSpPr>
        <p:spPr/>
        <p:txBody>
          <a:bodyPr/>
          <a:lstStyle/>
          <a:p>
            <a:r>
              <a:rPr lang="tr-TR">
                <a:solidFill>
                  <a:schemeClr val="tx1">
                    <a:lumMod val="95000"/>
                    <a:lumOff val="5000"/>
                  </a:schemeClr>
                </a:solidFill>
              </a:rPr>
              <a:t>Galip YAVUZARSLAN ©2020</a:t>
            </a:r>
          </a:p>
        </p:txBody>
      </p:sp>
    </p:spTree>
    <p:extLst>
      <p:ext uri="{BB962C8B-B14F-4D97-AF65-F5344CB8AC3E}">
        <p14:creationId xmlns:p14="http://schemas.microsoft.com/office/powerpoint/2010/main" val="247154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1049243" y="3347984"/>
            <a:ext cx="540000" cy="5400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7895658" y="2867416"/>
            <a:ext cx="1800000" cy="18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Yamuk 16"/>
          <p:cNvSpPr/>
          <p:nvPr/>
        </p:nvSpPr>
        <p:spPr>
          <a:xfrm rot="5400000">
            <a:off x="9699112" y="2064454"/>
            <a:ext cx="1762830" cy="3312000"/>
          </a:xfrm>
          <a:prstGeom prst="trapezoid">
            <a:avLst>
              <a:gd name="adj" fmla="val 22118"/>
            </a:avLst>
          </a:prstGeom>
          <a:solidFill>
            <a:schemeClr val="tx2">
              <a:lumMod val="50000"/>
              <a:alpha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Altbilgi Yer Tutucusu 3"/>
          <p:cNvSpPr>
            <a:spLocks noGrp="1"/>
          </p:cNvSpPr>
          <p:nvPr>
            <p:ph type="ftr" sz="quarter" idx="11"/>
          </p:nvPr>
        </p:nvSpPr>
        <p:spPr/>
        <p:txBody>
          <a:bodyPr/>
          <a:lstStyle/>
          <a:p>
            <a:r>
              <a:rPr lang="tr-TR" dirty="0"/>
              <a:t>Galip YAVUZARSLAN ©2020</a:t>
            </a:r>
          </a:p>
        </p:txBody>
      </p:sp>
      <p:sp>
        <p:nvSpPr>
          <p:cNvPr id="5" name="Oval 4"/>
          <p:cNvSpPr/>
          <p:nvPr/>
        </p:nvSpPr>
        <p:spPr>
          <a:xfrm>
            <a:off x="1146625" y="2235197"/>
            <a:ext cx="3240000" cy="3240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9" name="Düz Bağlayıcı 8"/>
          <p:cNvCxnSpPr/>
          <p:nvPr/>
        </p:nvCxnSpPr>
        <p:spPr>
          <a:xfrm>
            <a:off x="2264229" y="2153391"/>
            <a:ext cx="9927771" cy="10421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828803" y="4219926"/>
            <a:ext cx="10363197" cy="13971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6" name="Metin kutusu 25"/>
          <p:cNvSpPr txBox="1"/>
          <p:nvPr/>
        </p:nvSpPr>
        <p:spPr>
          <a:xfrm>
            <a:off x="1973943" y="5816988"/>
            <a:ext cx="1422397" cy="461665"/>
          </a:xfrm>
          <a:prstGeom prst="rect">
            <a:avLst/>
          </a:prstGeom>
          <a:noFill/>
        </p:spPr>
        <p:txBody>
          <a:bodyPr wrap="square" rtlCol="0">
            <a:spAutoFit/>
          </a:bodyPr>
          <a:lstStyle/>
          <a:p>
            <a:r>
              <a:rPr lang="tr-TR" sz="2400" b="1" dirty="0">
                <a:solidFill>
                  <a:schemeClr val="bg1"/>
                </a:solidFill>
                <a:latin typeface="Chaparral Pro Light" panose="02060403030505090203" pitchFamily="18" charset="-94"/>
              </a:rPr>
              <a:t>GÜNEŞ</a:t>
            </a:r>
          </a:p>
        </p:txBody>
      </p:sp>
      <p:sp>
        <p:nvSpPr>
          <p:cNvPr id="27" name="Metin kutusu 26"/>
          <p:cNvSpPr txBox="1"/>
          <p:nvPr/>
        </p:nvSpPr>
        <p:spPr>
          <a:xfrm>
            <a:off x="8795658" y="5097968"/>
            <a:ext cx="1248464" cy="461665"/>
          </a:xfrm>
          <a:prstGeom prst="rect">
            <a:avLst/>
          </a:prstGeom>
          <a:noFill/>
        </p:spPr>
        <p:txBody>
          <a:bodyPr wrap="square" rtlCol="0">
            <a:spAutoFit/>
          </a:bodyPr>
          <a:lstStyle/>
          <a:p>
            <a:r>
              <a:rPr lang="tr-TR" sz="2400" dirty="0">
                <a:solidFill>
                  <a:schemeClr val="bg1"/>
                </a:solidFill>
                <a:latin typeface="Chaparral Pro Light" panose="02060403030505090203" pitchFamily="18" charset="-94"/>
              </a:rPr>
              <a:t>DÜNYA</a:t>
            </a:r>
          </a:p>
        </p:txBody>
      </p:sp>
      <p:sp>
        <p:nvSpPr>
          <p:cNvPr id="28" name="Metin kutusu 27"/>
          <p:cNvSpPr txBox="1"/>
          <p:nvPr/>
        </p:nvSpPr>
        <p:spPr>
          <a:xfrm>
            <a:off x="11552543" y="4687645"/>
            <a:ext cx="849085" cy="461665"/>
          </a:xfrm>
          <a:prstGeom prst="rect">
            <a:avLst/>
          </a:prstGeom>
          <a:noFill/>
        </p:spPr>
        <p:txBody>
          <a:bodyPr wrap="square" rtlCol="0">
            <a:spAutoFit/>
          </a:bodyPr>
          <a:lstStyle/>
          <a:p>
            <a:r>
              <a:rPr lang="tr-TR" sz="2400" dirty="0">
                <a:solidFill>
                  <a:schemeClr val="bg1"/>
                </a:solidFill>
                <a:latin typeface="Chaparral Pro Light" panose="02060403030505090203" pitchFamily="18" charset="-94"/>
              </a:rPr>
              <a:t>AY</a:t>
            </a:r>
          </a:p>
        </p:txBody>
      </p:sp>
      <p:sp>
        <p:nvSpPr>
          <p:cNvPr id="29" name="Metin kutusu 28"/>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  AY TUTULMASI MODELİ ÇİZELİM</a:t>
            </a:r>
          </a:p>
        </p:txBody>
      </p:sp>
    </p:spTree>
    <p:extLst>
      <p:ext uri="{BB962C8B-B14F-4D97-AF65-F5344CB8AC3E}">
        <p14:creationId xmlns:p14="http://schemas.microsoft.com/office/powerpoint/2010/main" val="2671171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down)">
                                      <p:cBhvr>
                                        <p:cTn id="4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7" grpId="0" animBg="1"/>
      <p:bldP spid="5" grpId="0" animBg="1"/>
      <p:bldP spid="26" grpId="0"/>
      <p:bldP spid="27"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 Bilgi Yer Tutucusu 3">
            <a:extLst>
              <a:ext uri="{FF2B5EF4-FFF2-40B4-BE49-F238E27FC236}">
                <a16:creationId xmlns:a16="http://schemas.microsoft.com/office/drawing/2014/main" id="{B8AF0421-E4D0-4BB0-990B-C3FDF1FF8443}"/>
              </a:ext>
            </a:extLst>
          </p:cNvPr>
          <p:cNvSpPr>
            <a:spLocks noGrp="1"/>
          </p:cNvSpPr>
          <p:nvPr>
            <p:ph type="ftr" sz="quarter" idx="11"/>
          </p:nvPr>
        </p:nvSpPr>
        <p:spPr/>
        <p:txBody>
          <a:bodyPr/>
          <a:lstStyle/>
          <a:p>
            <a:r>
              <a:rPr lang="tr-TR"/>
              <a:t>Galip YAVUZARSLAN ©2020</a:t>
            </a:r>
          </a:p>
        </p:txBody>
      </p:sp>
      <p:sp>
        <p:nvSpPr>
          <p:cNvPr id="5" name="Metin kutusu 4">
            <a:extLst>
              <a:ext uri="{FF2B5EF4-FFF2-40B4-BE49-F238E27FC236}">
                <a16:creationId xmlns:a16="http://schemas.microsoft.com/office/drawing/2014/main" id="{BC006691-26B3-487A-9D69-74E177AE3FA6}"/>
              </a:ext>
            </a:extLst>
          </p:cNvPr>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FENDEN HABERLER </a:t>
            </a:r>
          </a:p>
        </p:txBody>
      </p:sp>
      <p:pic>
        <p:nvPicPr>
          <p:cNvPr id="6" name="Resim 5">
            <a:extLst>
              <a:ext uri="{FF2B5EF4-FFF2-40B4-BE49-F238E27FC236}">
                <a16:creationId xmlns:a16="http://schemas.microsoft.com/office/drawing/2014/main" id="{6C83FEBA-3F06-4C91-BF2F-402E05778A59}"/>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5932784" y="1661229"/>
            <a:ext cx="6120000" cy="5040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Dikdörtgen 6">
            <a:extLst>
              <a:ext uri="{FF2B5EF4-FFF2-40B4-BE49-F238E27FC236}">
                <a16:creationId xmlns:a16="http://schemas.microsoft.com/office/drawing/2014/main" id="{203FDEDF-99C5-4601-AD2F-D4FD2CB13F7E}"/>
              </a:ext>
            </a:extLst>
          </p:cNvPr>
          <p:cNvSpPr/>
          <p:nvPr/>
        </p:nvSpPr>
        <p:spPr>
          <a:xfrm>
            <a:off x="49276" y="1646239"/>
            <a:ext cx="5760000" cy="5040000"/>
          </a:xfrm>
          <a:prstGeom prst="rect">
            <a:avLst/>
          </a:prstGeom>
          <a:solidFill>
            <a:srgbClr val="FFFF00"/>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3200" b="1" dirty="0">
                <a:solidFill>
                  <a:srgbClr val="7030A0"/>
                </a:solidFill>
                <a:latin typeface="Chaparral Pro Light" panose="02060403030505090203" pitchFamily="18" charset="-94"/>
              </a:rPr>
              <a:t>GÜNEŞ TUTULMASI KÖR ETTİ!</a:t>
            </a:r>
          </a:p>
          <a:p>
            <a:r>
              <a:rPr lang="tr-TR" dirty="0">
                <a:solidFill>
                  <a:schemeClr val="tx1"/>
                </a:solidFill>
                <a:latin typeface="Chaparral Pro Light" panose="02060403030505090203" pitchFamily="18" charset="-94"/>
              </a:rPr>
              <a:t>Bursa'da, 1999 yılında yaşanan güneş tutulmasını çıplak gözle izlerken göz retinasında meydana gelen yırtıkla görme yetisini kaybeden Adnan Yıldız (30), 7 yılda 10 operasyon geçirirken, 5 kez görmeye başlayıp yeniden kör oldu.</a:t>
            </a:r>
            <a:br>
              <a:rPr lang="tr-TR" dirty="0">
                <a:solidFill>
                  <a:schemeClr val="tx1"/>
                </a:solidFill>
                <a:latin typeface="Chaparral Pro Light" panose="02060403030505090203" pitchFamily="18" charset="-94"/>
              </a:rPr>
            </a:br>
            <a:r>
              <a:rPr lang="tr-TR" dirty="0">
                <a:solidFill>
                  <a:schemeClr val="tx1"/>
                </a:solidFill>
                <a:latin typeface="Chaparral Pro Light" panose="02060403030505090203" pitchFamily="18" charset="-94"/>
              </a:rPr>
              <a:t>Kurduğu spor kulübüyle görme engellileri bir araya getiren Yıldız, hayata da sporla tutundu. Görme engelinin eğitim hayatını da etkilediğini ifade eden Yıldız, "Tutulma zamanı güneşe çıplak gözle baktım. Güneş ışınlarından gözümde retina yırtıklığı oluştu. Ailem bunu öğrendiğinde çok şaşırmıştı.</a:t>
            </a:r>
          </a:p>
          <a:p>
            <a:r>
              <a:rPr lang="tr-TR" dirty="0">
                <a:solidFill>
                  <a:schemeClr val="tx1"/>
                </a:solidFill>
                <a:latin typeface="Chaparral Pro Light" panose="02060403030505090203" pitchFamily="18" charset="-94"/>
              </a:rPr>
              <a:t>Bu süreçte defalarca operasyon geçirdim. Bu operasyonların her birinde gözümde yapılan işlemlerin ardından görüşüm giderek azaldı. Ameliyat olduktan sonra 3 ay boyunca gözlerim görüyordu fakat sonra görüşüm tekrar kayboluyordu. Son operasyondan sonra ise tamamen kör oldum.” dedi.</a:t>
            </a:r>
          </a:p>
          <a:p>
            <a:r>
              <a:rPr lang="tr-TR" sz="1000" dirty="0">
                <a:solidFill>
                  <a:schemeClr val="tx1"/>
                </a:solidFill>
                <a:latin typeface="Chaparral Pro Light" panose="02060403030505090203" pitchFamily="18" charset="-94"/>
              </a:rPr>
              <a:t>https://www.cnnturk.com/turkiye/gunes-tutulmasinda-gorme-yetisini-kaybetti-hayata-sporla-tutundu?page=8</a:t>
            </a:r>
            <a:endParaRPr lang="tr-TR" dirty="0">
              <a:solidFill>
                <a:schemeClr val="tx1"/>
              </a:solidFill>
              <a:latin typeface="Chaparral Pro Light" panose="02060403030505090203" pitchFamily="18" charset="-94"/>
            </a:endParaRPr>
          </a:p>
        </p:txBody>
      </p:sp>
    </p:spTree>
    <p:extLst>
      <p:ext uri="{BB962C8B-B14F-4D97-AF65-F5344CB8AC3E}">
        <p14:creationId xmlns:p14="http://schemas.microsoft.com/office/powerpoint/2010/main" val="3012110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bilgi Yer Tutucusu 2"/>
          <p:cNvSpPr>
            <a:spLocks noGrp="1"/>
          </p:cNvSpPr>
          <p:nvPr>
            <p:ph type="ftr" sz="quarter" idx="11"/>
          </p:nvPr>
        </p:nvSpPr>
        <p:spPr/>
        <p:txBody>
          <a:bodyPr/>
          <a:lstStyle/>
          <a:p>
            <a:r>
              <a:rPr lang="tr-TR" sz="2000" b="1" dirty="0">
                <a:solidFill>
                  <a:schemeClr val="tx1">
                    <a:lumMod val="95000"/>
                    <a:lumOff val="5000"/>
                  </a:schemeClr>
                </a:solidFill>
              </a:rPr>
              <a:t>Galip YAVUZARSLAN ©2020</a:t>
            </a:r>
          </a:p>
        </p:txBody>
      </p:sp>
      <p:sp>
        <p:nvSpPr>
          <p:cNvPr id="4" name="Dikdörtgen 3"/>
          <p:cNvSpPr/>
          <p:nvPr/>
        </p:nvSpPr>
        <p:spPr>
          <a:xfrm>
            <a:off x="5852265" y="4833679"/>
            <a:ext cx="4916239" cy="1323439"/>
          </a:xfrm>
          <a:prstGeom prst="rect">
            <a:avLst/>
          </a:prstGeom>
          <a:noFill/>
        </p:spPr>
        <p:txBody>
          <a:bodyPr wrap="square" lIns="91440" tIns="45720" rIns="91440" bIns="45720">
            <a:spAutoFit/>
          </a:bodyPr>
          <a:lstStyle/>
          <a:p>
            <a:pPr algn="ct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BİTTİ  </a:t>
            </a:r>
            <a:r>
              <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sym typeface="Wingdings" panose="05000000000000000000" pitchFamily="2" charset="2"/>
              </a:rPr>
              <a:t></a:t>
            </a:r>
            <a:endParaRPr lang="tr-TR" sz="8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6434" y="1877047"/>
            <a:ext cx="4166565" cy="416656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 name="Resim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99044" y="1993560"/>
            <a:ext cx="4622683" cy="26002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Metin kutusu 6"/>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TEŞEKKÜRLER</a:t>
            </a:r>
          </a:p>
        </p:txBody>
      </p:sp>
    </p:spTree>
    <p:extLst>
      <p:ext uri="{BB962C8B-B14F-4D97-AF65-F5344CB8AC3E}">
        <p14:creationId xmlns:p14="http://schemas.microsoft.com/office/powerpoint/2010/main" val="3259855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GÜNEŞ TUTULMASI</a:t>
            </a:r>
          </a:p>
        </p:txBody>
      </p:sp>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2800" dirty="0">
                <a:latin typeface="Chaparral Pro Light" panose="02060403030505090203" pitchFamily="18" charset="-94"/>
              </a:rPr>
              <a:t>Ay, Dünya etrafında dolanırken bazen Güneş ile Dünya’nın arasına girer. Bu durumda Güneş, Ay ve Dünya aynı doğrultu üzerinde olursa Ay’ın gölgesi Dünya üzerine düşer. Bu olaya GÜNEŞ TUTULMASI adı verilir.</a:t>
            </a:r>
          </a:p>
          <a:p>
            <a:pPr algn="just">
              <a:lnSpc>
                <a:spcPct val="150000"/>
              </a:lnSpc>
            </a:pPr>
            <a:endParaRPr lang="tr-TR" sz="2800" dirty="0">
              <a:latin typeface="Chaparral Pro Light" panose="02060403030505090203" pitchFamily="18" charset="-94"/>
            </a:endParaRPr>
          </a:p>
        </p:txBody>
      </p:sp>
    </p:spTree>
    <p:extLst>
      <p:ext uri="{BB962C8B-B14F-4D97-AF65-F5344CB8AC3E}">
        <p14:creationId xmlns:p14="http://schemas.microsoft.com/office/powerpoint/2010/main" val="29573916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1200"/>
              </a:spcBef>
              <a:spcAft>
                <a:spcPts val="1200"/>
              </a:spcAft>
              <a:buFont typeface="Wingdings" panose="05000000000000000000" pitchFamily="2" charset="2"/>
              <a:buChar char="q"/>
            </a:pPr>
            <a:r>
              <a:rPr lang="tr-TR" sz="2800" dirty="0">
                <a:latin typeface="Chaparral Pro Light" panose="02060403030505090203" pitchFamily="18" charset="-94"/>
              </a:rPr>
              <a:t>Güneş, Ay ve Dünya; her ay aynı doğrultuda olmaz. Bu yüzden Güneş tutulması her ay gerçekleşmez.</a:t>
            </a:r>
          </a:p>
          <a:p>
            <a:pPr marL="457200" indent="-457200" algn="just">
              <a:spcBef>
                <a:spcPts val="1200"/>
              </a:spcBef>
              <a:spcAft>
                <a:spcPts val="1200"/>
              </a:spcAft>
              <a:buFont typeface="Wingdings" panose="05000000000000000000" pitchFamily="2" charset="2"/>
              <a:buChar char="q"/>
            </a:pPr>
            <a:r>
              <a:rPr lang="tr-TR" sz="2800" dirty="0">
                <a:latin typeface="Chaparral Pro Light" panose="02060403030505090203" pitchFamily="18" charset="-94"/>
              </a:rPr>
              <a:t>Güneş tutulması, Dünya'nın her yerinden gözlenemez. Çünkü tutulma esnasında Ay'ın gölgesi Dünya üzerinde ancak belli bir bölgeye düşer. Tutulma, sadece Ay'ın gölgesinin düştüğü bu yerlerde gözlenebilir.</a:t>
            </a:r>
          </a:p>
        </p:txBody>
      </p:sp>
      <p:sp>
        <p:nvSpPr>
          <p:cNvPr id="14" name="Metin kutusu 13"/>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GÜNEŞ TUTULMASI</a:t>
            </a:r>
          </a:p>
        </p:txBody>
      </p:sp>
    </p:spTree>
    <p:extLst>
      <p:ext uri="{BB962C8B-B14F-4D97-AF65-F5344CB8AC3E}">
        <p14:creationId xmlns:p14="http://schemas.microsoft.com/office/powerpoint/2010/main" val="19112464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133350" y="1640350"/>
            <a:ext cx="119217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 name="Metin kutusu 1"/>
          <p:cNvSpPr txBox="1"/>
          <p:nvPr/>
        </p:nvSpPr>
        <p:spPr>
          <a:xfrm>
            <a:off x="1804302" y="5673941"/>
            <a:ext cx="849085" cy="369332"/>
          </a:xfrm>
          <a:prstGeom prst="rect">
            <a:avLst/>
          </a:prstGeom>
          <a:noFill/>
        </p:spPr>
        <p:txBody>
          <a:bodyPr wrap="square" rtlCol="0">
            <a:spAutoFit/>
          </a:bodyPr>
          <a:lstStyle/>
          <a:p>
            <a:r>
              <a:rPr lang="tr-TR" dirty="0">
                <a:solidFill>
                  <a:schemeClr val="bg1"/>
                </a:solidFill>
              </a:rPr>
              <a:t>GÜNEŞ</a:t>
            </a:r>
          </a:p>
        </p:txBody>
      </p:sp>
      <p:sp>
        <p:nvSpPr>
          <p:cNvPr id="7" name="Metin kutusu 6"/>
          <p:cNvSpPr txBox="1"/>
          <p:nvPr/>
        </p:nvSpPr>
        <p:spPr>
          <a:xfrm>
            <a:off x="6620142" y="4650683"/>
            <a:ext cx="459928" cy="369332"/>
          </a:xfrm>
          <a:prstGeom prst="rect">
            <a:avLst/>
          </a:prstGeom>
          <a:noFill/>
        </p:spPr>
        <p:txBody>
          <a:bodyPr wrap="square" rtlCol="0">
            <a:spAutoFit/>
          </a:bodyPr>
          <a:lstStyle/>
          <a:p>
            <a:r>
              <a:rPr lang="tr-TR" dirty="0">
                <a:solidFill>
                  <a:schemeClr val="bg1"/>
                </a:solidFill>
              </a:rPr>
              <a:t>AY</a:t>
            </a:r>
          </a:p>
        </p:txBody>
      </p:sp>
      <p:sp>
        <p:nvSpPr>
          <p:cNvPr id="8" name="Metin kutusu 7"/>
          <p:cNvSpPr txBox="1"/>
          <p:nvPr/>
        </p:nvSpPr>
        <p:spPr>
          <a:xfrm>
            <a:off x="8840828" y="5304609"/>
            <a:ext cx="849085" cy="369332"/>
          </a:xfrm>
          <a:prstGeom prst="rect">
            <a:avLst/>
          </a:prstGeom>
          <a:noFill/>
        </p:spPr>
        <p:txBody>
          <a:bodyPr wrap="square" rtlCol="0">
            <a:spAutoFit/>
          </a:bodyPr>
          <a:lstStyle/>
          <a:p>
            <a:r>
              <a:rPr lang="tr-TR" dirty="0">
                <a:solidFill>
                  <a:schemeClr val="bg1"/>
                </a:solidFill>
              </a:rPr>
              <a:t>DÜNYA</a:t>
            </a:r>
          </a:p>
        </p:txBody>
      </p:sp>
      <p:sp>
        <p:nvSpPr>
          <p:cNvPr id="9" name="Metin kutusu 8"/>
          <p:cNvSpPr txBox="1"/>
          <p:nvPr/>
        </p:nvSpPr>
        <p:spPr>
          <a:xfrm>
            <a:off x="10264679" y="2090364"/>
            <a:ext cx="1335138" cy="646331"/>
          </a:xfrm>
          <a:prstGeom prst="rect">
            <a:avLst/>
          </a:prstGeom>
          <a:noFill/>
        </p:spPr>
        <p:txBody>
          <a:bodyPr wrap="square" rtlCol="0">
            <a:spAutoFit/>
          </a:bodyPr>
          <a:lstStyle/>
          <a:p>
            <a:r>
              <a:rPr lang="tr-TR" dirty="0">
                <a:solidFill>
                  <a:schemeClr val="bg1"/>
                </a:solidFill>
              </a:rPr>
              <a:t>AY’IN YÖRÜNGESİ</a:t>
            </a:r>
          </a:p>
        </p:txBody>
      </p:sp>
      <p:sp>
        <p:nvSpPr>
          <p:cNvPr id="10" name="Metin kutusu 9"/>
          <p:cNvSpPr txBox="1"/>
          <p:nvPr/>
        </p:nvSpPr>
        <p:spPr>
          <a:xfrm>
            <a:off x="8597122" y="6397227"/>
            <a:ext cx="2593527" cy="369332"/>
          </a:xfrm>
          <a:prstGeom prst="rect">
            <a:avLst/>
          </a:prstGeom>
          <a:noFill/>
        </p:spPr>
        <p:txBody>
          <a:bodyPr wrap="square" rtlCol="0">
            <a:spAutoFit/>
          </a:bodyPr>
          <a:lstStyle/>
          <a:p>
            <a:r>
              <a:rPr lang="tr-TR" dirty="0">
                <a:solidFill>
                  <a:schemeClr val="bg1"/>
                </a:solidFill>
              </a:rPr>
              <a:t>AY’IN YÖRÜNGESİ</a:t>
            </a:r>
          </a:p>
        </p:txBody>
      </p:sp>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983" y="5464479"/>
            <a:ext cx="1080000" cy="1080000"/>
          </a:xfrm>
          <a:prstGeom prst="rect">
            <a:avLst/>
          </a:prstGeom>
        </p:spPr>
      </p:pic>
      <p:sp>
        <p:nvSpPr>
          <p:cNvPr id="12" name="Metin kutusu 11"/>
          <p:cNvSpPr txBox="1"/>
          <p:nvPr/>
        </p:nvSpPr>
        <p:spPr>
          <a:xfrm>
            <a:off x="5049549" y="2567813"/>
            <a:ext cx="2131278" cy="369332"/>
          </a:xfrm>
          <a:prstGeom prst="rect">
            <a:avLst/>
          </a:prstGeom>
          <a:noFill/>
        </p:spPr>
        <p:txBody>
          <a:bodyPr wrap="square" rtlCol="0">
            <a:spAutoFit/>
          </a:bodyPr>
          <a:lstStyle/>
          <a:p>
            <a:r>
              <a:rPr lang="tr-TR" dirty="0">
                <a:solidFill>
                  <a:schemeClr val="bg1"/>
                </a:solidFill>
              </a:rPr>
              <a:t>PARÇALI TUTULMA</a:t>
            </a:r>
          </a:p>
        </p:txBody>
      </p:sp>
      <p:pic>
        <p:nvPicPr>
          <p:cNvPr id="15" name="Resim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579237" y="1655456"/>
            <a:ext cx="934132" cy="936000"/>
          </a:xfrm>
          <a:prstGeom prst="rect">
            <a:avLst/>
          </a:prstGeom>
        </p:spPr>
      </p:pic>
      <p:sp>
        <p:nvSpPr>
          <p:cNvPr id="11" name="Metin kutusu 10"/>
          <p:cNvSpPr txBox="1"/>
          <p:nvPr/>
        </p:nvSpPr>
        <p:spPr>
          <a:xfrm>
            <a:off x="4895353" y="6359813"/>
            <a:ext cx="1652133" cy="369332"/>
          </a:xfrm>
          <a:prstGeom prst="rect">
            <a:avLst/>
          </a:prstGeom>
          <a:noFill/>
        </p:spPr>
        <p:txBody>
          <a:bodyPr wrap="square" rtlCol="0">
            <a:spAutoFit/>
          </a:bodyPr>
          <a:lstStyle/>
          <a:p>
            <a:r>
              <a:rPr lang="tr-TR" dirty="0">
                <a:solidFill>
                  <a:schemeClr val="bg1"/>
                </a:solidFill>
              </a:rPr>
              <a:t>TAM TUTULMA</a:t>
            </a:r>
          </a:p>
        </p:txBody>
      </p:sp>
      <p:cxnSp>
        <p:nvCxnSpPr>
          <p:cNvPr id="17" name="Düz Bağlayıcı 16"/>
          <p:cNvCxnSpPr/>
          <p:nvPr/>
        </p:nvCxnSpPr>
        <p:spPr>
          <a:xfrm flipH="1">
            <a:off x="6046303" y="4310743"/>
            <a:ext cx="2117983" cy="1547864"/>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9" name="Düz Bağlayıcı 18"/>
          <p:cNvCxnSpPr/>
          <p:nvPr/>
        </p:nvCxnSpPr>
        <p:spPr>
          <a:xfrm>
            <a:off x="6547486" y="2238410"/>
            <a:ext cx="1799680" cy="1636137"/>
          </a:xfrm>
          <a:prstGeom prst="line">
            <a:avLst/>
          </a:prstGeom>
        </p:spPr>
        <p:style>
          <a:lnRef idx="1">
            <a:schemeClr val="accent1"/>
          </a:lnRef>
          <a:fillRef idx="0">
            <a:schemeClr val="accent1"/>
          </a:fillRef>
          <a:effectRef idx="0">
            <a:schemeClr val="accent1"/>
          </a:effectRef>
          <a:fontRef idx="minor">
            <a:schemeClr val="tx1"/>
          </a:fontRef>
        </p:style>
      </p:cxnSp>
      <p:sp>
        <p:nvSpPr>
          <p:cNvPr id="20" name="Metin kutusu 19"/>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GÜNEŞ TUTULMASI</a:t>
            </a:r>
          </a:p>
        </p:txBody>
      </p:sp>
    </p:spTree>
    <p:extLst>
      <p:ext uri="{BB962C8B-B14F-4D97-AF65-F5344CB8AC3E}">
        <p14:creationId xmlns:p14="http://schemas.microsoft.com/office/powerpoint/2010/main" val="15774334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q"/>
            </a:pPr>
            <a:r>
              <a:rPr lang="tr-TR" sz="2800" dirty="0">
                <a:latin typeface="Chaparral Pro Light" panose="02060403030505090203" pitchFamily="18" charset="-94"/>
              </a:rPr>
              <a:t>Güneş tutulması, yeni ay evresinde meydana gelir.</a:t>
            </a:r>
          </a:p>
          <a:p>
            <a:pPr marL="457200" indent="-457200" algn="just">
              <a:lnSpc>
                <a:spcPct val="150000"/>
              </a:lnSpc>
              <a:buFont typeface="Wingdings" panose="05000000000000000000" pitchFamily="2" charset="2"/>
              <a:buChar char="q"/>
            </a:pPr>
            <a:r>
              <a:rPr lang="tr-TR" sz="2800" dirty="0">
                <a:latin typeface="Chaparral Pro Light" panose="02060403030505090203" pitchFamily="18" charset="-94"/>
              </a:rPr>
              <a:t>Güneş tutulmasını çıplak gözle izlemek göz sağlığımız için tehlikelidir. Ancak özel yapım gözlüklerle izlenebilir.</a:t>
            </a:r>
          </a:p>
        </p:txBody>
      </p:sp>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GÜNEŞ TUTULMASI</a:t>
            </a:r>
          </a:p>
        </p:txBody>
      </p:sp>
    </p:spTree>
    <p:extLst>
      <p:ext uri="{BB962C8B-B14F-4D97-AF65-F5344CB8AC3E}">
        <p14:creationId xmlns:p14="http://schemas.microsoft.com/office/powerpoint/2010/main" val="1870740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tr-TR" sz="2800" dirty="0">
                <a:latin typeface="Chaparral Pro Light" panose="02060403030505090203" pitchFamily="18" charset="-94"/>
              </a:rPr>
              <a:t>Dünya, Güneş etrafında dönerken bazen Güneş ile Ay arasına girer. Bu durumda Güneş, Dünya ve Ay aynı doğrultu üzerinde olursa Dünya’nın gölgesi Ay’ın üzerine düşer. Bu olaya AY TUTULMASI adı verilir.</a:t>
            </a:r>
          </a:p>
        </p:txBody>
      </p:sp>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AY TUTULMASI</a:t>
            </a:r>
          </a:p>
        </p:txBody>
      </p:sp>
    </p:spTree>
    <p:extLst>
      <p:ext uri="{BB962C8B-B14F-4D97-AF65-F5344CB8AC3E}">
        <p14:creationId xmlns:p14="http://schemas.microsoft.com/office/powerpoint/2010/main" val="48896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Yuvarlatılmış Dikdörtgen 12"/>
          <p:cNvSpPr/>
          <p:nvPr/>
        </p:nvSpPr>
        <p:spPr>
          <a:xfrm>
            <a:off x="82176" y="1640350"/>
            <a:ext cx="5940000" cy="5076000"/>
          </a:xfrm>
          <a:prstGeom prst="roundRect">
            <a:avLst/>
          </a:prstGeom>
          <a:solidFill>
            <a:srgbClr val="690011">
              <a:alpha val="4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lnSpc>
                <a:spcPct val="150000"/>
              </a:lnSpc>
              <a:buFont typeface="Wingdings" panose="05000000000000000000" pitchFamily="2" charset="2"/>
              <a:buChar char="v"/>
            </a:pPr>
            <a:r>
              <a:rPr lang="tr-TR" sz="2800" dirty="0">
                <a:latin typeface="Chaparral Pro Light" panose="02060403030505090203" pitchFamily="18" charset="-94"/>
              </a:rPr>
              <a:t>Ay tutulması, Dünya’nın karanlık olan bölgesinden gözlenebilir. Yani o esnada geceyi yaşayan insanlar gözlemleyebilir.</a:t>
            </a:r>
          </a:p>
          <a:p>
            <a:pPr marL="457200" indent="-457200" algn="just">
              <a:lnSpc>
                <a:spcPct val="150000"/>
              </a:lnSpc>
              <a:buFont typeface="Wingdings" panose="05000000000000000000" pitchFamily="2" charset="2"/>
              <a:buChar char="v"/>
            </a:pPr>
            <a:r>
              <a:rPr lang="tr-TR" sz="2800" dirty="0">
                <a:latin typeface="Chaparral Pro Light" panose="02060403030505090203" pitchFamily="18" charset="-94"/>
              </a:rPr>
              <a:t>Ay tutulması, Güneş, Dünya ve Ay; her ay aynı doğrultuda olmaz. Bu yüzden Ay tutulması her ay gerçekleşmez.</a:t>
            </a:r>
          </a:p>
        </p:txBody>
      </p:sp>
      <p:sp>
        <p:nvSpPr>
          <p:cNvPr id="5" name="Yuvarlatılmış Dikdörtgen 4"/>
          <p:cNvSpPr/>
          <p:nvPr/>
        </p:nvSpPr>
        <p:spPr>
          <a:xfrm>
            <a:off x="6134100" y="1640350"/>
            <a:ext cx="5940000" cy="507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5508" y="1801488"/>
            <a:ext cx="1819767" cy="121317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Metin kutusu 5"/>
          <p:cNvSpPr txBox="1"/>
          <p:nvPr/>
        </p:nvSpPr>
        <p:spPr>
          <a:xfrm>
            <a:off x="0" y="457209"/>
            <a:ext cx="12192000"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AY TUTULMASI</a:t>
            </a:r>
          </a:p>
        </p:txBody>
      </p:sp>
    </p:spTree>
    <p:extLst>
      <p:ext uri="{BB962C8B-B14F-4D97-AF65-F5344CB8AC3E}">
        <p14:creationId xmlns:p14="http://schemas.microsoft.com/office/powerpoint/2010/main" val="570834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FARKLILIKLAR VE BENZERLİKLER</a:t>
            </a:r>
          </a:p>
        </p:txBody>
      </p:sp>
      <p:sp>
        <p:nvSpPr>
          <p:cNvPr id="9" name="Yuvarlatılmış Dikdörtgen 8"/>
          <p:cNvSpPr/>
          <p:nvPr/>
        </p:nvSpPr>
        <p:spPr>
          <a:xfrm>
            <a:off x="2614613" y="1593931"/>
            <a:ext cx="6772275" cy="2016000"/>
          </a:xfrm>
          <a:prstGeom prst="roundRect">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Yuvarlatılmış Dikdörtgen 11"/>
          <p:cNvSpPr/>
          <p:nvPr/>
        </p:nvSpPr>
        <p:spPr>
          <a:xfrm>
            <a:off x="9926758" y="1593931"/>
            <a:ext cx="2016000" cy="201600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Yuvarlatılmış Dikdörtgen 13"/>
          <p:cNvSpPr/>
          <p:nvPr/>
        </p:nvSpPr>
        <p:spPr>
          <a:xfrm>
            <a:off x="63563" y="1593931"/>
            <a:ext cx="2016000" cy="2016000"/>
          </a:xfrm>
          <a:prstGeom prst="roundRect">
            <a:avLst/>
          </a:prstGeom>
          <a:blipFill>
            <a:blip r:embed="rId4"/>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Yuvarlatılmış Dikdörtgen 1"/>
          <p:cNvSpPr/>
          <p:nvPr/>
        </p:nvSpPr>
        <p:spPr>
          <a:xfrm>
            <a:off x="67883" y="3688182"/>
            <a:ext cx="2196602" cy="40494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GÜNEŞ TUTULMASI</a:t>
            </a:r>
          </a:p>
        </p:txBody>
      </p:sp>
      <p:sp>
        <p:nvSpPr>
          <p:cNvPr id="8" name="Yuvarlatılmış Dikdörtgen 7"/>
          <p:cNvSpPr/>
          <p:nvPr/>
        </p:nvSpPr>
        <p:spPr>
          <a:xfrm>
            <a:off x="9746156" y="3752689"/>
            <a:ext cx="2196602" cy="40494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AY TUTULMASI</a:t>
            </a:r>
          </a:p>
        </p:txBody>
      </p:sp>
      <p:sp>
        <p:nvSpPr>
          <p:cNvPr id="5" name="Dikdörtgen 4"/>
          <p:cNvSpPr/>
          <p:nvPr/>
        </p:nvSpPr>
        <p:spPr>
          <a:xfrm>
            <a:off x="349701" y="4151784"/>
            <a:ext cx="4303101" cy="461665"/>
          </a:xfrm>
          <a:prstGeom prst="rect">
            <a:avLst/>
          </a:prstGeom>
        </p:spPr>
        <p:txBody>
          <a:bodyPr wrap="none">
            <a:spAutoFit/>
          </a:bodyPr>
          <a:lstStyle/>
          <a:p>
            <a:pPr marL="342900" indent="-342900">
              <a:buFont typeface="Wingdings" panose="05000000000000000000" pitchFamily="2" charset="2"/>
              <a:buChar char="Ø"/>
            </a:pPr>
            <a:r>
              <a:rPr lang="tr-TR" sz="2400" dirty="0">
                <a:latin typeface="Chaparral Pro Light" panose="02060403030505090203" pitchFamily="18" charset="-94"/>
              </a:rPr>
              <a:t>Ay, Dünya ile Güneş arasındadır. </a:t>
            </a:r>
            <a:endParaRPr lang="tr-TR" sz="2400" dirty="0">
              <a:solidFill>
                <a:schemeClr val="bg1"/>
              </a:solidFill>
              <a:latin typeface="Chaparral Pro Light" panose="02060403030505090203" pitchFamily="18" charset="-94"/>
            </a:endParaRPr>
          </a:p>
        </p:txBody>
      </p:sp>
      <p:sp>
        <p:nvSpPr>
          <p:cNvPr id="6" name="Dikdörtgen 5"/>
          <p:cNvSpPr/>
          <p:nvPr/>
        </p:nvSpPr>
        <p:spPr>
          <a:xfrm>
            <a:off x="349701" y="4484968"/>
            <a:ext cx="4846327" cy="461665"/>
          </a:xfrm>
          <a:prstGeom prst="rect">
            <a:avLst/>
          </a:prstGeom>
        </p:spPr>
        <p:txBody>
          <a:bodyPr wrap="none">
            <a:spAutoFit/>
          </a:bodyPr>
          <a:lstStyle/>
          <a:p>
            <a:pPr marL="342900" indent="-342900">
              <a:buFont typeface="Wingdings" panose="05000000000000000000" pitchFamily="2" charset="2"/>
              <a:buChar char="Ø"/>
            </a:pPr>
            <a:r>
              <a:rPr lang="tr-TR" sz="2400" dirty="0">
                <a:latin typeface="Chaparral Pro Light" panose="02060403030505090203" pitchFamily="18" charset="-94"/>
              </a:rPr>
              <a:t>Ay, Güneş’e Dünya’dan daha yakındır. </a:t>
            </a:r>
            <a:endParaRPr lang="tr-TR" sz="2400" dirty="0">
              <a:solidFill>
                <a:schemeClr val="bg1"/>
              </a:solidFill>
              <a:latin typeface="Chaparral Pro Light" panose="02060403030505090203" pitchFamily="18" charset="-94"/>
            </a:endParaRPr>
          </a:p>
        </p:txBody>
      </p:sp>
      <p:sp>
        <p:nvSpPr>
          <p:cNvPr id="7" name="Dikdörtgen 6"/>
          <p:cNvSpPr/>
          <p:nvPr/>
        </p:nvSpPr>
        <p:spPr>
          <a:xfrm>
            <a:off x="349701" y="4832518"/>
            <a:ext cx="2906630" cy="461665"/>
          </a:xfrm>
          <a:prstGeom prst="rect">
            <a:avLst/>
          </a:prstGeom>
        </p:spPr>
        <p:txBody>
          <a:bodyPr wrap="none">
            <a:spAutoFit/>
          </a:bodyPr>
          <a:lstStyle/>
          <a:p>
            <a:pPr marL="342900" indent="-342900">
              <a:buFont typeface="Wingdings" panose="05000000000000000000" pitchFamily="2" charset="2"/>
              <a:buChar char="Ø"/>
            </a:pPr>
            <a:r>
              <a:rPr lang="tr-TR" sz="2400" dirty="0">
                <a:latin typeface="Chaparral Pro Light" panose="02060403030505090203" pitchFamily="18" charset="-94"/>
              </a:rPr>
              <a:t>Gündüz gözlenebilir. </a:t>
            </a:r>
            <a:endParaRPr lang="tr-TR" sz="2400" dirty="0">
              <a:solidFill>
                <a:schemeClr val="bg1"/>
              </a:solidFill>
              <a:latin typeface="Chaparral Pro Light" panose="02060403030505090203" pitchFamily="18" charset="-94"/>
            </a:endParaRPr>
          </a:p>
        </p:txBody>
      </p:sp>
      <p:sp>
        <p:nvSpPr>
          <p:cNvPr id="10" name="Dikdörtgen 9"/>
          <p:cNvSpPr/>
          <p:nvPr/>
        </p:nvSpPr>
        <p:spPr>
          <a:xfrm>
            <a:off x="349701" y="5150687"/>
            <a:ext cx="4156459" cy="461665"/>
          </a:xfrm>
          <a:prstGeom prst="rect">
            <a:avLst/>
          </a:prstGeom>
        </p:spPr>
        <p:txBody>
          <a:bodyPr wrap="none">
            <a:spAutoFit/>
          </a:bodyPr>
          <a:lstStyle/>
          <a:p>
            <a:pPr marL="342900" indent="-342900">
              <a:buFont typeface="Wingdings" panose="05000000000000000000" pitchFamily="2" charset="2"/>
              <a:buChar char="Ø"/>
            </a:pPr>
            <a:r>
              <a:rPr lang="tr-TR" sz="2400" dirty="0">
                <a:latin typeface="Chaparral Pro Light" panose="02060403030505090203" pitchFamily="18" charset="-94"/>
              </a:rPr>
              <a:t>Ay'ın yeni ay evresinde gözlenir. </a:t>
            </a:r>
            <a:endParaRPr lang="tr-TR" sz="2400" dirty="0">
              <a:solidFill>
                <a:schemeClr val="bg1"/>
              </a:solidFill>
              <a:latin typeface="Chaparral Pro Light" panose="02060403030505090203" pitchFamily="18" charset="-94"/>
            </a:endParaRPr>
          </a:p>
        </p:txBody>
      </p:sp>
      <p:sp>
        <p:nvSpPr>
          <p:cNvPr id="11" name="Dikdörtgen 10"/>
          <p:cNvSpPr/>
          <p:nvPr/>
        </p:nvSpPr>
        <p:spPr>
          <a:xfrm>
            <a:off x="7331567" y="4188813"/>
            <a:ext cx="4313553" cy="461665"/>
          </a:xfrm>
          <a:prstGeom prst="rect">
            <a:avLst/>
          </a:prstGeom>
        </p:spPr>
        <p:txBody>
          <a:bodyPr wrap="none">
            <a:spAutoFit/>
          </a:bodyPr>
          <a:lstStyle/>
          <a:p>
            <a:pPr marL="342900" indent="-342900">
              <a:buFont typeface="Wingdings" panose="05000000000000000000" pitchFamily="2" charset="2"/>
              <a:buChar char="v"/>
            </a:pPr>
            <a:r>
              <a:rPr lang="tr-TR" sz="2400" dirty="0">
                <a:latin typeface="Chaparral Pro Light" panose="02060403030505090203" pitchFamily="18" charset="-94"/>
              </a:rPr>
              <a:t>Dünya, Güneş ile Ay arasındadır. </a:t>
            </a:r>
            <a:endParaRPr lang="tr-TR" sz="2400" dirty="0">
              <a:solidFill>
                <a:schemeClr val="bg1"/>
              </a:solidFill>
              <a:latin typeface="Chaparral Pro Light" panose="02060403030505090203" pitchFamily="18" charset="-94"/>
            </a:endParaRPr>
          </a:p>
        </p:txBody>
      </p:sp>
      <p:sp>
        <p:nvSpPr>
          <p:cNvPr id="13" name="Dikdörtgen 12"/>
          <p:cNvSpPr/>
          <p:nvPr/>
        </p:nvSpPr>
        <p:spPr>
          <a:xfrm>
            <a:off x="7331567" y="4566033"/>
            <a:ext cx="4860433" cy="461665"/>
          </a:xfrm>
          <a:prstGeom prst="rect">
            <a:avLst/>
          </a:prstGeom>
        </p:spPr>
        <p:txBody>
          <a:bodyPr wrap="none">
            <a:spAutoFit/>
          </a:bodyPr>
          <a:lstStyle/>
          <a:p>
            <a:pPr marL="342900" indent="-342900">
              <a:buFont typeface="Wingdings" panose="05000000000000000000" pitchFamily="2" charset="2"/>
              <a:buChar char="v"/>
            </a:pPr>
            <a:r>
              <a:rPr lang="tr-TR" sz="2400" dirty="0">
                <a:latin typeface="Chaparral Pro Light" panose="02060403030505090203" pitchFamily="18" charset="-94"/>
              </a:rPr>
              <a:t>Dünya, Güneş’e Ay’dan daha yakındır. </a:t>
            </a:r>
            <a:endParaRPr lang="tr-TR" sz="2400" dirty="0">
              <a:solidFill>
                <a:schemeClr val="bg1"/>
              </a:solidFill>
              <a:latin typeface="Chaparral Pro Light" panose="02060403030505090203" pitchFamily="18" charset="-94"/>
            </a:endParaRPr>
          </a:p>
        </p:txBody>
      </p:sp>
      <p:sp>
        <p:nvSpPr>
          <p:cNvPr id="15" name="Dikdörtgen 14"/>
          <p:cNvSpPr/>
          <p:nvPr/>
        </p:nvSpPr>
        <p:spPr>
          <a:xfrm>
            <a:off x="7331567" y="4943253"/>
            <a:ext cx="4843494" cy="461665"/>
          </a:xfrm>
          <a:prstGeom prst="rect">
            <a:avLst/>
          </a:prstGeom>
        </p:spPr>
        <p:txBody>
          <a:bodyPr wrap="square">
            <a:spAutoFit/>
          </a:bodyPr>
          <a:lstStyle/>
          <a:p>
            <a:pPr marL="342900" indent="-342900">
              <a:buFont typeface="Wingdings" panose="05000000000000000000" pitchFamily="2" charset="2"/>
              <a:buChar char="v"/>
            </a:pPr>
            <a:r>
              <a:rPr lang="tr-TR" sz="2400" dirty="0">
                <a:latin typeface="Chaparral Pro Light" panose="02060403030505090203" pitchFamily="18" charset="-94"/>
              </a:rPr>
              <a:t>Gece gözlenebilir.  </a:t>
            </a:r>
            <a:endParaRPr lang="tr-TR" sz="2400" dirty="0">
              <a:solidFill>
                <a:schemeClr val="bg1"/>
              </a:solidFill>
              <a:latin typeface="Chaparral Pro Light" panose="02060403030505090203" pitchFamily="18" charset="-94"/>
            </a:endParaRPr>
          </a:p>
        </p:txBody>
      </p:sp>
      <p:sp>
        <p:nvSpPr>
          <p:cNvPr id="16" name="Dikdörtgen 15"/>
          <p:cNvSpPr/>
          <p:nvPr/>
        </p:nvSpPr>
        <p:spPr>
          <a:xfrm>
            <a:off x="7331567" y="5289707"/>
            <a:ext cx="4206986" cy="461665"/>
          </a:xfrm>
          <a:prstGeom prst="rect">
            <a:avLst/>
          </a:prstGeom>
        </p:spPr>
        <p:txBody>
          <a:bodyPr wrap="none">
            <a:spAutoFit/>
          </a:bodyPr>
          <a:lstStyle/>
          <a:p>
            <a:pPr marL="342900" indent="-342900">
              <a:buFont typeface="Wingdings" panose="05000000000000000000" pitchFamily="2" charset="2"/>
              <a:buChar char="v"/>
            </a:pPr>
            <a:r>
              <a:rPr lang="tr-TR" sz="2400" dirty="0">
                <a:latin typeface="Chaparral Pro Light" panose="02060403030505090203" pitchFamily="18" charset="-94"/>
              </a:rPr>
              <a:t>Ay’ın dolunay evresinde gözlenir.</a:t>
            </a:r>
            <a:endParaRPr lang="tr-TR" sz="2400" dirty="0"/>
          </a:p>
        </p:txBody>
      </p:sp>
      <p:sp>
        <p:nvSpPr>
          <p:cNvPr id="17" name="Dikdörtgen 16"/>
          <p:cNvSpPr/>
          <p:nvPr/>
        </p:nvSpPr>
        <p:spPr>
          <a:xfrm>
            <a:off x="2376230" y="5629059"/>
            <a:ext cx="6320385" cy="461665"/>
          </a:xfrm>
          <a:prstGeom prst="rect">
            <a:avLst/>
          </a:prstGeom>
        </p:spPr>
        <p:txBody>
          <a:bodyPr wrap="none">
            <a:spAutoFit/>
          </a:bodyPr>
          <a:lstStyle/>
          <a:p>
            <a:pPr marL="342900" indent="-342900">
              <a:buFont typeface="Wingdings" panose="05000000000000000000" pitchFamily="2" charset="2"/>
              <a:buChar char="ü"/>
            </a:pPr>
            <a:r>
              <a:rPr lang="tr-TR" sz="2400" dirty="0">
                <a:latin typeface="Chaparral Pro Light" panose="02060403030505090203" pitchFamily="18" charset="-94"/>
              </a:rPr>
              <a:t>İkisi de belirli sürelerle gerçekleşen doğa olaylarıdır. </a:t>
            </a:r>
            <a:endParaRPr lang="tr-TR" sz="2400" dirty="0">
              <a:solidFill>
                <a:schemeClr val="bg1"/>
              </a:solidFill>
              <a:latin typeface="Chaparral Pro Light" panose="02060403030505090203" pitchFamily="18" charset="-94"/>
            </a:endParaRPr>
          </a:p>
        </p:txBody>
      </p:sp>
      <p:sp>
        <p:nvSpPr>
          <p:cNvPr id="18" name="Dikdörtgen 17"/>
          <p:cNvSpPr/>
          <p:nvPr/>
        </p:nvSpPr>
        <p:spPr>
          <a:xfrm>
            <a:off x="2376230" y="5982880"/>
            <a:ext cx="10343741" cy="461665"/>
          </a:xfrm>
          <a:prstGeom prst="rect">
            <a:avLst/>
          </a:prstGeom>
        </p:spPr>
        <p:txBody>
          <a:bodyPr wrap="square">
            <a:spAutoFit/>
          </a:bodyPr>
          <a:lstStyle/>
          <a:p>
            <a:pPr marL="342900" indent="-342900">
              <a:buFont typeface="Wingdings" panose="05000000000000000000" pitchFamily="2" charset="2"/>
              <a:buChar char="ü"/>
            </a:pPr>
            <a:r>
              <a:rPr lang="tr-TR" sz="2400" dirty="0">
                <a:latin typeface="Chaparral Pro Light" panose="02060403030505090203" pitchFamily="18" charset="-94"/>
              </a:rPr>
              <a:t>Ay, Güneş ve Dünya’nın aynı doğrultuda olması gerekir</a:t>
            </a:r>
            <a:endParaRPr lang="tr-TR" sz="2400" dirty="0">
              <a:solidFill>
                <a:schemeClr val="bg1"/>
              </a:solidFill>
              <a:latin typeface="Chaparral Pro Light" panose="02060403030505090203" pitchFamily="18" charset="-94"/>
            </a:endParaRPr>
          </a:p>
        </p:txBody>
      </p:sp>
      <p:sp>
        <p:nvSpPr>
          <p:cNvPr id="19" name="Dikdörtgen 18"/>
          <p:cNvSpPr/>
          <p:nvPr/>
        </p:nvSpPr>
        <p:spPr>
          <a:xfrm>
            <a:off x="2376230" y="6355817"/>
            <a:ext cx="8007464" cy="461665"/>
          </a:xfrm>
          <a:prstGeom prst="rect">
            <a:avLst/>
          </a:prstGeom>
        </p:spPr>
        <p:txBody>
          <a:bodyPr wrap="square">
            <a:spAutoFit/>
          </a:bodyPr>
          <a:lstStyle/>
          <a:p>
            <a:pPr marL="342900" indent="-342900">
              <a:buFont typeface="Wingdings" panose="05000000000000000000" pitchFamily="2" charset="2"/>
              <a:buChar char="ü"/>
            </a:pPr>
            <a:r>
              <a:rPr lang="tr-TR" sz="2400" dirty="0">
                <a:latin typeface="Chaparral Pro Light" panose="02060403030505090203" pitchFamily="18" charset="-94"/>
              </a:rPr>
              <a:t>İki olay da ışığın doğrusal yolla yayıldığını kanıtlar.</a:t>
            </a:r>
            <a:endParaRPr lang="tr-TR" dirty="0">
              <a:solidFill>
                <a:schemeClr val="bg1"/>
              </a:solidFill>
              <a:latin typeface="Chaparral Pro Light" panose="02060403030505090203" pitchFamily="18" charset="-94"/>
            </a:endParaRPr>
          </a:p>
        </p:txBody>
      </p:sp>
      <p:cxnSp>
        <p:nvCxnSpPr>
          <p:cNvPr id="21" name="Düz Bağlayıcı 20"/>
          <p:cNvCxnSpPr/>
          <p:nvPr/>
        </p:nvCxnSpPr>
        <p:spPr>
          <a:xfrm>
            <a:off x="5546103" y="3783345"/>
            <a:ext cx="0" cy="1565376"/>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Düz Bağlayıcı 21"/>
          <p:cNvCxnSpPr/>
          <p:nvPr/>
        </p:nvCxnSpPr>
        <p:spPr>
          <a:xfrm>
            <a:off x="2378112" y="5629059"/>
            <a:ext cx="0" cy="10800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Düz Bağlayıcı 23"/>
          <p:cNvCxnSpPr/>
          <p:nvPr/>
        </p:nvCxnSpPr>
        <p:spPr>
          <a:xfrm>
            <a:off x="9073895" y="5683694"/>
            <a:ext cx="0" cy="108000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sp>
        <p:nvSpPr>
          <p:cNvPr id="25" name="Yuvarlatılmış Dikdörtgen 24"/>
          <p:cNvSpPr/>
          <p:nvPr/>
        </p:nvSpPr>
        <p:spPr>
          <a:xfrm>
            <a:off x="4447802" y="5315505"/>
            <a:ext cx="2196602" cy="404948"/>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latin typeface="Chaparral Pro Light" panose="02060403030505090203" pitchFamily="18" charset="-94"/>
              </a:rPr>
              <a:t>ORTAK ÖZELLİKLER</a:t>
            </a:r>
          </a:p>
        </p:txBody>
      </p:sp>
    </p:spTree>
    <p:extLst>
      <p:ext uri="{BB962C8B-B14F-4D97-AF65-F5344CB8AC3E}">
        <p14:creationId xmlns:p14="http://schemas.microsoft.com/office/powerpoint/2010/main" val="74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ppt_x"/>
                                          </p:val>
                                        </p:tav>
                                        <p:tav tm="100000">
                                          <p:val>
                                            <p:strVal val="#ppt_x"/>
                                          </p:val>
                                        </p:tav>
                                      </p:tavLst>
                                    </p:anim>
                                    <p:anim calcmode="lin" valueType="num">
                                      <p:cBhvr additive="base">
                                        <p:cTn id="5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additive="base">
                                        <p:cTn id="73" dur="500" fill="hold"/>
                                        <p:tgtEl>
                                          <p:spTgt spid="18"/>
                                        </p:tgtEl>
                                        <p:attrNameLst>
                                          <p:attrName>ppt_x</p:attrName>
                                        </p:attrNameLst>
                                      </p:cBhvr>
                                      <p:tavLst>
                                        <p:tav tm="0">
                                          <p:val>
                                            <p:strVal val="#ppt_x"/>
                                          </p:val>
                                        </p:tav>
                                        <p:tav tm="100000">
                                          <p:val>
                                            <p:strVal val="#ppt_x"/>
                                          </p:val>
                                        </p:tav>
                                      </p:tavLst>
                                    </p:anim>
                                    <p:anim calcmode="lin" valueType="num">
                                      <p:cBhvr additive="base">
                                        <p:cTn id="7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additive="base">
                                        <p:cTn id="79" dur="500" fill="hold"/>
                                        <p:tgtEl>
                                          <p:spTgt spid="19"/>
                                        </p:tgtEl>
                                        <p:attrNameLst>
                                          <p:attrName>ppt_x</p:attrName>
                                        </p:attrNameLst>
                                      </p:cBhvr>
                                      <p:tavLst>
                                        <p:tav tm="0">
                                          <p:val>
                                            <p:strVal val="#ppt_x"/>
                                          </p:val>
                                        </p:tav>
                                        <p:tav tm="100000">
                                          <p:val>
                                            <p:strVal val="#ppt_x"/>
                                          </p:val>
                                        </p:tav>
                                      </p:tavLst>
                                    </p:anim>
                                    <p:anim calcmode="lin" valueType="num">
                                      <p:cBhvr additive="base">
                                        <p:cTn id="8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24"/>
                                        </p:tgtEl>
                                        <p:attrNameLst>
                                          <p:attrName>style.visibility</p:attrName>
                                        </p:attrNameLst>
                                      </p:cBhvr>
                                      <p:to>
                                        <p:strVal val="visible"/>
                                      </p:to>
                                    </p:set>
                                    <p:anim calcmode="lin" valueType="num">
                                      <p:cBhvr additive="base">
                                        <p:cTn id="91" dur="500" fill="hold"/>
                                        <p:tgtEl>
                                          <p:spTgt spid="24"/>
                                        </p:tgtEl>
                                        <p:attrNameLst>
                                          <p:attrName>ppt_x</p:attrName>
                                        </p:attrNameLst>
                                      </p:cBhvr>
                                      <p:tavLst>
                                        <p:tav tm="0">
                                          <p:val>
                                            <p:strVal val="#ppt_x"/>
                                          </p:val>
                                        </p:tav>
                                        <p:tav tm="100000">
                                          <p:val>
                                            <p:strVal val="#ppt_x"/>
                                          </p:val>
                                        </p:tav>
                                      </p:tavLst>
                                    </p:anim>
                                    <p:anim calcmode="lin" valueType="num">
                                      <p:cBhvr additive="base">
                                        <p:cTn id="9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0" grpId="0"/>
      <p:bldP spid="11" grpId="0"/>
      <p:bldP spid="13" grpId="0"/>
      <p:bldP spid="15" grpId="0"/>
      <p:bldP spid="16" grpId="0"/>
      <p:bldP spid="17" grpId="0"/>
      <p:bldP spid="18" grpId="0"/>
      <p:bldP spid="19" grpId="0"/>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ltbilgi Yer Tutucusu 3"/>
          <p:cNvSpPr>
            <a:spLocks noGrp="1"/>
          </p:cNvSpPr>
          <p:nvPr>
            <p:ph type="ftr" sz="quarter" idx="11"/>
          </p:nvPr>
        </p:nvSpPr>
        <p:spPr/>
        <p:txBody>
          <a:bodyPr/>
          <a:lstStyle/>
          <a:p>
            <a:r>
              <a:rPr lang="tr-TR" dirty="0"/>
              <a:t>Galip YAVUZARSLAN ©2020</a:t>
            </a:r>
          </a:p>
        </p:txBody>
      </p:sp>
      <p:sp>
        <p:nvSpPr>
          <p:cNvPr id="5" name="Oval 4"/>
          <p:cNvSpPr/>
          <p:nvPr/>
        </p:nvSpPr>
        <p:spPr>
          <a:xfrm>
            <a:off x="1146625" y="2235197"/>
            <a:ext cx="3240000" cy="32400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9303665" y="2958630"/>
            <a:ext cx="1800000" cy="1800000"/>
          </a:xfrm>
          <a:prstGeom prst="ellips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8320971" y="3567087"/>
            <a:ext cx="540000" cy="540000"/>
          </a:xfrm>
          <a:prstGeom prst="ellipse">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9" name="Düz Bağlayıcı 8"/>
          <p:cNvCxnSpPr/>
          <p:nvPr/>
        </p:nvCxnSpPr>
        <p:spPr>
          <a:xfrm>
            <a:off x="2090060" y="2002969"/>
            <a:ext cx="7228114" cy="17126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Düz Bağlayıcı 12"/>
          <p:cNvCxnSpPr/>
          <p:nvPr/>
        </p:nvCxnSpPr>
        <p:spPr>
          <a:xfrm flipV="1">
            <a:off x="1973943" y="3969654"/>
            <a:ext cx="7373257" cy="1778001"/>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8" name="Düz Bağlayıcı 17"/>
          <p:cNvCxnSpPr>
            <a:stCxn id="6" idx="1"/>
          </p:cNvCxnSpPr>
          <p:nvPr/>
        </p:nvCxnSpPr>
        <p:spPr>
          <a:xfrm flipH="1">
            <a:off x="2481944" y="3222234"/>
            <a:ext cx="7085325" cy="2525421"/>
          </a:xfrm>
          <a:prstGeom prst="line">
            <a:avLst/>
          </a:prstGeom>
          <a:ln>
            <a:solidFill>
              <a:srgbClr val="690011"/>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9329071" y="3262890"/>
            <a:ext cx="478972" cy="1164816"/>
          </a:xfrm>
          <a:prstGeom prst="ellipse">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cxnSp>
        <p:nvCxnSpPr>
          <p:cNvPr id="22" name="Düz Bağlayıcı 21"/>
          <p:cNvCxnSpPr/>
          <p:nvPr/>
        </p:nvCxnSpPr>
        <p:spPr>
          <a:xfrm>
            <a:off x="2766625" y="2088681"/>
            <a:ext cx="6917720" cy="2440623"/>
          </a:xfrm>
          <a:prstGeom prst="line">
            <a:avLst/>
          </a:prstGeom>
          <a:ln>
            <a:solidFill>
              <a:srgbClr val="690011"/>
            </a:solidFill>
          </a:ln>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9274630" y="3697316"/>
            <a:ext cx="261257" cy="293600"/>
          </a:xfrm>
          <a:prstGeom prst="ellipse">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Metin kutusu 25"/>
          <p:cNvSpPr txBox="1"/>
          <p:nvPr/>
        </p:nvSpPr>
        <p:spPr>
          <a:xfrm>
            <a:off x="1973943" y="5816988"/>
            <a:ext cx="1422397" cy="461665"/>
          </a:xfrm>
          <a:prstGeom prst="rect">
            <a:avLst/>
          </a:prstGeom>
          <a:noFill/>
        </p:spPr>
        <p:txBody>
          <a:bodyPr wrap="square" rtlCol="0">
            <a:spAutoFit/>
          </a:bodyPr>
          <a:lstStyle/>
          <a:p>
            <a:r>
              <a:rPr lang="tr-TR" sz="2400" b="1" dirty="0">
                <a:solidFill>
                  <a:schemeClr val="bg1"/>
                </a:solidFill>
                <a:latin typeface="Chaparral Pro Light" panose="02060403030505090203" pitchFamily="18" charset="-94"/>
              </a:rPr>
              <a:t>GÜNEŞ</a:t>
            </a:r>
          </a:p>
        </p:txBody>
      </p:sp>
      <p:sp>
        <p:nvSpPr>
          <p:cNvPr id="27" name="Metin kutusu 26"/>
          <p:cNvSpPr txBox="1"/>
          <p:nvPr/>
        </p:nvSpPr>
        <p:spPr>
          <a:xfrm>
            <a:off x="9855201" y="4883810"/>
            <a:ext cx="1248464" cy="461665"/>
          </a:xfrm>
          <a:prstGeom prst="rect">
            <a:avLst/>
          </a:prstGeom>
          <a:noFill/>
        </p:spPr>
        <p:txBody>
          <a:bodyPr wrap="square" rtlCol="0">
            <a:spAutoFit/>
          </a:bodyPr>
          <a:lstStyle/>
          <a:p>
            <a:r>
              <a:rPr lang="tr-TR" sz="2400" dirty="0">
                <a:solidFill>
                  <a:schemeClr val="bg1"/>
                </a:solidFill>
                <a:latin typeface="Chaparral Pro Light" panose="02060403030505090203" pitchFamily="18" charset="-94"/>
              </a:rPr>
              <a:t>DÜNYA</a:t>
            </a:r>
          </a:p>
        </p:txBody>
      </p:sp>
      <p:sp>
        <p:nvSpPr>
          <p:cNvPr id="28" name="Metin kutusu 27"/>
          <p:cNvSpPr txBox="1"/>
          <p:nvPr/>
        </p:nvSpPr>
        <p:spPr>
          <a:xfrm>
            <a:off x="8362910" y="4333360"/>
            <a:ext cx="849085" cy="461665"/>
          </a:xfrm>
          <a:prstGeom prst="rect">
            <a:avLst/>
          </a:prstGeom>
          <a:noFill/>
        </p:spPr>
        <p:txBody>
          <a:bodyPr wrap="square" rtlCol="0">
            <a:spAutoFit/>
          </a:bodyPr>
          <a:lstStyle/>
          <a:p>
            <a:r>
              <a:rPr lang="tr-TR" sz="2400" dirty="0">
                <a:solidFill>
                  <a:schemeClr val="bg1"/>
                </a:solidFill>
                <a:latin typeface="Chaparral Pro Light" panose="02060403030505090203" pitchFamily="18" charset="-94"/>
              </a:rPr>
              <a:t>AY</a:t>
            </a:r>
          </a:p>
        </p:txBody>
      </p:sp>
      <p:sp>
        <p:nvSpPr>
          <p:cNvPr id="29" name="Metin kutusu 28"/>
          <p:cNvSpPr txBox="1"/>
          <p:nvPr/>
        </p:nvSpPr>
        <p:spPr>
          <a:xfrm>
            <a:off x="63564" y="502966"/>
            <a:ext cx="12128436" cy="707886"/>
          </a:xfrm>
          <a:prstGeom prst="rect">
            <a:avLst/>
          </a:prstGeom>
          <a:noFill/>
        </p:spPr>
        <p:txBody>
          <a:bodyPr wrap="square" rtlCol="0">
            <a:spAutoFit/>
          </a:bodyPr>
          <a:lstStyle/>
          <a:p>
            <a:pPr algn="ctr">
              <a:spcBef>
                <a:spcPts val="2400"/>
              </a:spcBef>
              <a:spcAft>
                <a:spcPts val="2400"/>
              </a:spcAft>
            </a:pPr>
            <a:r>
              <a:rPr lang="tr-TR" sz="4000" dirty="0">
                <a:ln w="0"/>
                <a:solidFill>
                  <a:schemeClr val="bg1"/>
                </a:solidFill>
                <a:effectLst>
                  <a:outerShdw blurRad="38100" dist="25400" dir="5400000" algn="ctr" rotWithShape="0">
                    <a:srgbClr val="6E747A">
                      <a:alpha val="43000"/>
                    </a:srgbClr>
                  </a:outerShdw>
                </a:effectLst>
                <a:latin typeface="Chaparral Pro Light" panose="02060403030505090203" pitchFamily="18" charset="-94"/>
              </a:rPr>
              <a:t>  GÜNEŞ TUTULMASI MODELİ ÇİZELİM</a:t>
            </a:r>
          </a:p>
        </p:txBody>
      </p:sp>
    </p:spTree>
    <p:extLst>
      <p:ext uri="{BB962C8B-B14F-4D97-AF65-F5344CB8AC3E}">
        <p14:creationId xmlns:p14="http://schemas.microsoft.com/office/powerpoint/2010/main" val="10034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down)">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2000"/>
                                        <p:tgtEl>
                                          <p:spTgt spid="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wipe(down)">
                                      <p:cBhvr>
                                        <p:cTn id="26" dur="500"/>
                                        <p:tgtEl>
                                          <p:spTgt spid="2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circle(in)">
                                      <p:cBhvr>
                                        <p:cTn id="36" dur="2000"/>
                                        <p:tgtEl>
                                          <p:spTgt spid="13"/>
                                        </p:tgtEl>
                                      </p:cBhvr>
                                    </p:animEffect>
                                  </p:childTnLst>
                                </p:cTn>
                              </p:par>
                            </p:childTnLst>
                          </p:cTn>
                        </p:par>
                        <p:par>
                          <p:cTn id="37" fill="hold">
                            <p:stCondLst>
                              <p:cond delay="2000"/>
                            </p:stCondLst>
                            <p:childTnLst>
                              <p:par>
                                <p:cTn id="38" presetID="6" presetClass="entr" presetSubtype="16"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ircle(in)">
                                      <p:cBhvr>
                                        <p:cTn id="40" dur="20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circle(in)">
                                      <p:cBhvr>
                                        <p:cTn id="45" dur="20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circle(in)">
                                      <p:cBhvr>
                                        <p:cTn id="50" dur="2000"/>
                                        <p:tgtEl>
                                          <p:spTgt spid="22"/>
                                        </p:tgtEl>
                                      </p:cBhvr>
                                    </p:animEffect>
                                  </p:childTnLst>
                                </p:cTn>
                              </p:par>
                            </p:childTnLst>
                          </p:cTn>
                        </p:par>
                        <p:par>
                          <p:cTn id="51" fill="hold">
                            <p:stCondLst>
                              <p:cond delay="2000"/>
                            </p:stCondLst>
                            <p:childTnLst>
                              <p:par>
                                <p:cTn id="52" presetID="6" presetClass="entr" presetSubtype="16" fill="hold" grpId="0" nodeType="after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circle(in)">
                                      <p:cBhvr>
                                        <p:cTn id="54"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24" grpId="0" animBg="1"/>
      <p:bldP spid="14" grpId="0" animBg="1"/>
      <p:bldP spid="26" grpId="0"/>
      <p:bldP spid="27" grpId="0"/>
      <p:bldP spid="28"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1125</TotalTime>
  <Words>416</Words>
  <Application>Microsoft Office PowerPoint</Application>
  <PresentationFormat>Geniş ekran</PresentationFormat>
  <Paragraphs>63</Paragraphs>
  <Slides>12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12</vt:i4>
      </vt:variant>
    </vt:vector>
  </HeadingPairs>
  <TitlesOfParts>
    <vt:vector size="18" baseType="lpstr">
      <vt:lpstr>Arial</vt:lpstr>
      <vt:lpstr>Calibri</vt:lpstr>
      <vt:lpstr>Calibri Light</vt:lpstr>
      <vt:lpstr>Chaparral Pro Light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UZAY ARAŞTIRMALARI</dc:title>
  <dc:creator>salih çakan</dc:creator>
  <cp:lastModifiedBy>ronaldinho424</cp:lastModifiedBy>
  <cp:revision>125</cp:revision>
  <dcterms:created xsi:type="dcterms:W3CDTF">2017-05-17T14:53:06Z</dcterms:created>
  <dcterms:modified xsi:type="dcterms:W3CDTF">2020-09-27T18:27:14Z</dcterms:modified>
</cp:coreProperties>
</file>