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0" Type="http://schemas.openxmlformats.org/officeDocument/2006/relationships/slide" Target="slides/slide85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Resim değil video</a:t>
            </a:r>
            <a:endParaRPr/>
          </a:p>
        </p:txBody>
      </p:sp>
      <p:sp>
        <p:nvSpPr>
          <p:cNvPr id="249" name="Google Shape;249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Relationship Id="rId4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1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7.jpg"/><Relationship Id="rId4" Type="http://schemas.openxmlformats.org/officeDocument/2006/relationships/image" Target="../media/image19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6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7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0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6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0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7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3.jpg"/><Relationship Id="rId4" Type="http://schemas.openxmlformats.org/officeDocument/2006/relationships/image" Target="../media/image19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9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8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2.jpg"/><Relationship Id="rId4" Type="http://schemas.openxmlformats.org/officeDocument/2006/relationships/image" Target="../media/image69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0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4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2.jpg"/><Relationship Id="rId4" Type="http://schemas.openxmlformats.org/officeDocument/2006/relationships/image" Target="../media/image19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4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5.jpg"/><Relationship Id="rId4" Type="http://schemas.openxmlformats.org/officeDocument/2006/relationships/image" Target="../media/image19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3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6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7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8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1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32626" y="17693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alibri"/>
              <a:buNone/>
            </a:pPr>
            <a:r>
              <a:rPr lang="tr-TR">
                <a:solidFill>
                  <a:srgbClr val="0070C0"/>
                </a:solidFill>
              </a:rPr>
              <a:t>MADDENİN HALLERİ VE ISI ALIŞVERİŞİ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tr-TR">
                <a:solidFill>
                  <a:srgbClr val="0070C0"/>
                </a:solidFill>
              </a:rPr>
              <a:t>Buharlaşma Isısı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Kaynama sıcaklığındaki 1 g saf sıvı maddenin, aynı sıcaklıkta 1 g gaz hâline gelmesi için alması gereken ısıya </a:t>
            </a:r>
            <a:r>
              <a:rPr lang="tr-TR">
                <a:solidFill>
                  <a:srgbClr val="0070C0"/>
                </a:solidFill>
              </a:rPr>
              <a:t>buharlaşma ısısı </a:t>
            </a:r>
            <a:r>
              <a:rPr lang="tr-TR">
                <a:solidFill>
                  <a:schemeClr val="dk1"/>
                </a:solidFill>
              </a:rPr>
              <a:t>denir.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Buharlaşma ısısı </a:t>
            </a:r>
            <a:r>
              <a:rPr lang="tr-TR">
                <a:solidFill>
                  <a:srgbClr val="0070C0"/>
                </a:solidFill>
              </a:rPr>
              <a:t>Lb</a:t>
            </a:r>
            <a:r>
              <a:rPr lang="tr-TR">
                <a:solidFill>
                  <a:schemeClr val="dk1"/>
                </a:solidFill>
              </a:rPr>
              <a:t> ile gösterilir. Birimi </a:t>
            </a:r>
            <a:r>
              <a:rPr lang="tr-TR">
                <a:solidFill>
                  <a:srgbClr val="0070C0"/>
                </a:solidFill>
              </a:rPr>
              <a:t>j/g</a:t>
            </a:r>
            <a:r>
              <a:rPr lang="tr-TR">
                <a:solidFill>
                  <a:schemeClr val="dk1"/>
                </a:solidFill>
              </a:rPr>
              <a:t>’dir.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tr-TR">
                <a:solidFill>
                  <a:srgbClr val="0070C0"/>
                </a:solidFill>
              </a:rPr>
              <a:t>Yoğuşma Isısı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Kaynama sıcaklığındaki 1 g saf gazın aynı sıcaklıkta 1 g sıvı hâline gelmesi için çevreye vermesi gereken ısıya </a:t>
            </a:r>
            <a:r>
              <a:rPr lang="tr-TR">
                <a:solidFill>
                  <a:srgbClr val="0070C0"/>
                </a:solidFill>
              </a:rPr>
              <a:t>yoğuşma ısısı </a:t>
            </a:r>
            <a:r>
              <a:rPr lang="tr-TR">
                <a:solidFill>
                  <a:schemeClr val="dk1"/>
                </a:solidFill>
              </a:rPr>
              <a:t>denir.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Buharlaşma ısısı </a:t>
            </a:r>
            <a:r>
              <a:rPr lang="tr-TR">
                <a:solidFill>
                  <a:srgbClr val="0070C0"/>
                </a:solidFill>
              </a:rPr>
              <a:t>Ly</a:t>
            </a:r>
            <a:r>
              <a:rPr lang="tr-TR">
                <a:solidFill>
                  <a:schemeClr val="dk1"/>
                </a:solidFill>
              </a:rPr>
              <a:t> ile gösterilir. Birimi </a:t>
            </a:r>
            <a:r>
              <a:rPr lang="tr-TR">
                <a:solidFill>
                  <a:srgbClr val="0070C0"/>
                </a:solidFill>
              </a:rPr>
              <a:t>j/g</a:t>
            </a:r>
            <a:r>
              <a:rPr lang="tr-TR">
                <a:solidFill>
                  <a:schemeClr val="dk1"/>
                </a:solidFill>
              </a:rPr>
              <a:t>’dir.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910119" y="2382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Saf maddelerin buharlaşma ısıları, yoğuşma ısılarına eşittir. </a:t>
            </a:r>
            <a:r>
              <a:rPr lang="tr-TR">
                <a:solidFill>
                  <a:srgbClr val="0070C0"/>
                </a:solidFill>
              </a:rPr>
              <a:t>(Lb = Ly)</a:t>
            </a:r>
            <a:r>
              <a:rPr lang="tr-TR">
                <a:solidFill>
                  <a:schemeClr val="dk1"/>
                </a:solidFill>
              </a:rPr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Farklı maddelerin buharlaşma ısıları birbirinden farklıdır.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3801" y="1339309"/>
            <a:ext cx="7125479" cy="5015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0-346"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1-330"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3-103"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4-125" id="176" name="Google Shape;1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41-485" id="181" name="Google Shape;1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43-289" id="187" name="Google Shape;1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3-06-876" id="192" name="Google Shape;19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2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tr-TR"/>
              <a:t>MADDENİN HALLERİ VE ISI ALIŞVERİŞİ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441206" y="5017472"/>
            <a:ext cx="110247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Madde hal değiştirirken molekülleri bir arada tutan bağlar kopar ve moleküller birbirinden uzaklaşır ya da birbirine yaklaşır. Moleküller hızlanır ya da yavaşlar.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Erime ve buharlaşma olayları için </a:t>
            </a:r>
            <a:r>
              <a:rPr lang="tr-TR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madde çevreden ısı alır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donma ve yoğuşma olayları için madde </a:t>
            </a:r>
            <a:r>
              <a:rPr lang="tr-TR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çevreye ısı verir .</a:t>
            </a:r>
            <a:endParaRPr/>
          </a:p>
        </p:txBody>
      </p:sp>
      <p:pic>
        <p:nvPicPr>
          <p:cNvPr descr="bandicam 2020-08-28 11-11-11-032" id="96" name="Google Shape;96;p14"/>
          <p:cNvPicPr preferRelativeResize="0"/>
          <p:nvPr/>
        </p:nvPicPr>
        <p:blipFill rotWithShape="1">
          <a:blip r:embed="rId3">
            <a:alphaModFix/>
          </a:blip>
          <a:srcRect b="29104" l="18118" r="16994" t="33073"/>
          <a:stretch/>
        </p:blipFill>
        <p:spPr>
          <a:xfrm>
            <a:off x="1462355" y="606119"/>
            <a:ext cx="9205645" cy="40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3-08-720" id="198" name="Google Shape;19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746399" y="2270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tr-TR" sz="3959">
                <a:solidFill>
                  <a:srgbClr val="FF0000"/>
                </a:solidFill>
              </a:rPr>
              <a:t>Buharlaşma sırasında maddeler çevreden ısı alır, yoğuşma sırasında maddeler çevreye ısı verir.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746399" y="15525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Yazın dükkânların önüne su serpilmesinin nedeni, buharlaşan suyun yerden ısı alması ve ortamı serinletmesidir.</a:t>
            </a:r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385" y="2605101"/>
            <a:ext cx="6979628" cy="41861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704042" y="6009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Elimize kolonya döküldüğünde bir süre sonra serinlik hissetmemizin nedeni kolonyanın buharlaşırken elimizden ısı almasıdır.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1300" y="1796562"/>
            <a:ext cx="5715000" cy="381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890953" y="96397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Güneşe bırakılan kesilmiş karpuzun soğumasının nedeni, buharlaşan sıvının karpuzdan ısı almasıdır.</a:t>
            </a:r>
            <a:endParaRPr/>
          </a:p>
        </p:txBody>
      </p:sp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5497" y="1993186"/>
            <a:ext cx="5267665" cy="37141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846992" y="92001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Testideki suyun soğuk kalmasının nedeni, testiden sızan suyun buharlaşırken testiden ısı almasıdır.</a:t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584" y="1928380"/>
            <a:ext cx="3620195" cy="461112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810912" y="8805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Denizden ya da banyodan çıkınca üşüme hissederiz. Su buharlaşırken vücudumuzdan ısı alır.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830296" y="28390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Ateşlendiğimizde alnımıza serinlememiz için ıslak bez konulur.</a:t>
            </a:r>
            <a:endParaRPr/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3503" y="1045107"/>
            <a:ext cx="5774798" cy="49909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3-57-019" id="239" name="Google Shape;2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425"/>
            <a:ext cx="12192000" cy="665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3-58-712"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425"/>
            <a:ext cx="12192000" cy="66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40"/>
              <a:buFont typeface="Calibri"/>
              <a:buNone/>
            </a:pPr>
            <a:r>
              <a:rPr lang="tr-TR" sz="3240">
                <a:solidFill>
                  <a:srgbClr val="FF0000"/>
                </a:solidFill>
              </a:rPr>
              <a:t>Sıvıların belirli bir donma ve kaynama noktaları vardır. Saf maddelerin içerisine başka maddeler eklenirse kaynama noktası yükselir, donma noktası düşer.</a:t>
            </a:r>
            <a:r>
              <a:rPr b="1" lang="tr-TR" sz="3959">
                <a:solidFill>
                  <a:srgbClr val="FF0000"/>
                </a:solidFill>
              </a:rPr>
              <a:t> </a:t>
            </a:r>
            <a:endParaRPr sz="3959">
              <a:solidFill>
                <a:srgbClr val="FF0000"/>
              </a:solidFill>
            </a:endParaRPr>
          </a:p>
        </p:txBody>
      </p:sp>
      <p:pic>
        <p:nvPicPr>
          <p:cNvPr descr="F:\SUNULAR\SEMBOLLER\Önemli.png" id="252" name="Google Shape;25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73" y="474452"/>
            <a:ext cx="687485" cy="712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1-446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Karlı günlerde yollara tuz dökülür. Bunun sebebi suyun donma noktasının düşürülüp(-15 C) suyun daha geç donmasını sağlamaktır.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0" y="2116475"/>
            <a:ext cx="7329805" cy="45720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idx="1" type="body"/>
          </p:nvPr>
        </p:nvSpPr>
        <p:spPr>
          <a:xfrm>
            <a:off x="868829" y="2044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Yemeklere atılan tuzun, piştikten sonra atılması  daha uygundur.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Suya tuz atıldığında kaynama noktası yükselecektir. Yemekten önce atılırsa pişmesini zorlaştırır.</a:t>
            </a:r>
            <a:endParaRPr/>
          </a:p>
        </p:txBody>
      </p:sp>
      <p:pic>
        <p:nvPicPr>
          <p:cNvPr id="264" name="Google Shape;26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3682" y="1840771"/>
            <a:ext cx="5956551" cy="45189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tr-TR"/>
              <a:t>3</a:t>
            </a:r>
            <a:endParaRPr/>
          </a:p>
        </p:txBody>
      </p:sp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600807" y="621079"/>
            <a:ext cx="110603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Çok soğuk günlerde uçaklar ve pist alkolle yıkanır. Bunun sebebi suyun donma noktasının düşürülüp suyun daha geç donmasını sağlamaktır.</a:t>
            </a:r>
            <a:endParaRPr/>
          </a:p>
        </p:txBody>
      </p:sp>
      <p:pic>
        <p:nvPicPr>
          <p:cNvPr id="271" name="Google Shape;27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872" y="1946642"/>
            <a:ext cx="9753600" cy="46939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idx="1" type="body"/>
          </p:nvPr>
        </p:nvSpPr>
        <p:spPr>
          <a:xfrm>
            <a:off x="521677" y="36610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Kış aylarında arabaların radyatör sularına antifriz konulur.</a:t>
            </a:r>
            <a:endParaRPr/>
          </a:p>
        </p:txBody>
      </p:sp>
      <p:pic>
        <p:nvPicPr>
          <p:cNvPr id="277" name="Google Shape;27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7282" y="1232201"/>
            <a:ext cx="6015789" cy="47654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78" name="Google Shape;27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63" y="1232201"/>
            <a:ext cx="4679589" cy="47654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6"/>
          <p:cNvSpPr/>
          <p:nvPr/>
        </p:nvSpPr>
        <p:spPr>
          <a:xfrm>
            <a:off x="9580651" y="6241550"/>
            <a:ext cx="2476072" cy="61644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7"/>
          <p:cNvSpPr/>
          <p:nvPr/>
        </p:nvSpPr>
        <p:spPr>
          <a:xfrm>
            <a:off x="9580651" y="6241550"/>
            <a:ext cx="2476072" cy="61644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HAL DEĞİŞİMİ GRAFİKLERİ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36-559" id="300" name="Google Shape;3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40-757" id="305" name="Google Shape;30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44-542" id="310" name="Google Shape;31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2-809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47-227" id="315" name="Google Shape;31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49-831" id="320" name="Google Shape;32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52-568" id="325" name="Google Shape;32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56-305" id="330" name="Google Shape;33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1-58-844" id="335" name="Google Shape;33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01-172" id="340" name="Google Shape;34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03-637" id="345" name="Google Shape;34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05-812" id="350" name="Google Shape;35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08-638" id="355" name="Google Shape;35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11-176" id="360" name="Google Shape;36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tr-TR">
                <a:solidFill>
                  <a:srgbClr val="0070C0"/>
                </a:solidFill>
              </a:rPr>
              <a:t>Erime Isısı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838200" y="3381555"/>
            <a:ext cx="10515600" cy="257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tr-TR">
                <a:solidFill>
                  <a:srgbClr val="0070C0"/>
                </a:solidFill>
              </a:rPr>
              <a:t>Erime ısısı, </a:t>
            </a:r>
            <a:r>
              <a:rPr lang="tr-TR">
                <a:solidFill>
                  <a:schemeClr val="dk1"/>
                </a:solidFill>
              </a:rPr>
              <a:t>erime sıcaklığındaki 1 g saf katı maddenin, aynı sıcaklıkta 1 g sıvı hâle gelmesi için alması gereken ısıdır. Erime ısısı </a:t>
            </a:r>
            <a:r>
              <a:rPr lang="tr-TR">
                <a:solidFill>
                  <a:srgbClr val="0070C0"/>
                </a:solidFill>
              </a:rPr>
              <a:t>Le</a:t>
            </a:r>
            <a:r>
              <a:rPr lang="tr-TR">
                <a:solidFill>
                  <a:schemeClr val="dk1"/>
                </a:solidFill>
              </a:rPr>
              <a:t> ile gösterilir. Birimi </a:t>
            </a:r>
            <a:r>
              <a:rPr lang="tr-TR">
                <a:solidFill>
                  <a:srgbClr val="0070C0"/>
                </a:solidFill>
              </a:rPr>
              <a:t>j/g </a:t>
            </a:r>
            <a:r>
              <a:rPr lang="tr-TR">
                <a:solidFill>
                  <a:schemeClr val="dk1"/>
                </a:solidFill>
              </a:rPr>
              <a:t>dir.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0°C’de 1 gram buzun, 0°C’de 1 gram su hâline gelmesi için alması gereken ısı 344,4 j’dir.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717" y="1443486"/>
            <a:ext cx="66960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13-526" id="365" name="Google Shape;36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4-667" id="370" name="Google Shape;37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6-317" id="375" name="Google Shape;37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7-784" id="380" name="Google Shape;38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8-928" id="385" name="Google Shape;38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49-894" id="390" name="Google Shape;39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0-995" id="395" name="Google Shape;39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1-52-482" id="400" name="Google Shape;40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38"/>
            <a:ext cx="12192000" cy="61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36-871" id="405" name="Google Shape;40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12-38-896" id="411" name="Google Shape;41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1" lang="tr-TR">
                <a:solidFill>
                  <a:srgbClr val="0070C0"/>
                </a:solidFill>
              </a:rPr>
              <a:t>Donma Isısı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838200" y="2045914"/>
            <a:ext cx="10515600" cy="257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tr-TR">
                <a:solidFill>
                  <a:srgbClr val="0070C0"/>
                </a:solidFill>
              </a:rPr>
              <a:t>Donma ısısı, </a:t>
            </a:r>
            <a:r>
              <a:rPr lang="tr-TR">
                <a:solidFill>
                  <a:schemeClr val="dk1"/>
                </a:solidFill>
              </a:rPr>
              <a:t>erime sıcaklığındaki 1 g saf sıvı maddenin, aynı sıcaklıkta 1 g katı hâle gelmesi için çevreye vermesi gereken ısıdır. Donma ısısı </a:t>
            </a:r>
            <a:r>
              <a:rPr lang="tr-TR">
                <a:solidFill>
                  <a:srgbClr val="0070C0"/>
                </a:solidFill>
              </a:rPr>
              <a:t>Ld</a:t>
            </a:r>
            <a:r>
              <a:rPr lang="tr-TR">
                <a:solidFill>
                  <a:schemeClr val="dk1"/>
                </a:solidFill>
              </a:rPr>
              <a:t> ile gösterilir. Birimi </a:t>
            </a:r>
            <a:r>
              <a:rPr lang="tr-TR">
                <a:solidFill>
                  <a:srgbClr val="0070C0"/>
                </a:solidFill>
              </a:rPr>
              <a:t>j/g </a:t>
            </a:r>
            <a:r>
              <a:rPr lang="tr-TR">
                <a:solidFill>
                  <a:schemeClr val="dk1"/>
                </a:solidFill>
              </a:rPr>
              <a:t>dir.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>
                <a:solidFill>
                  <a:schemeClr val="dk1"/>
                </a:solidFill>
              </a:rPr>
              <a:t>0°C’de 1 gram suyun, 0°C’de 1 gram buz hâline gelmesi için çevreye vermesi gereken ısı 344,4 j’dir.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25-861" id="416" name="Google Shape;41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27-448" id="421" name="Google Shape;42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28-680" id="426" name="Google Shape;42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0-125" id="431" name="Google Shape;43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3-46-586" id="436" name="Google Shape;43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3-49-078" id="441" name="Google Shape;44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7-44-017" id="446" name="Google Shape;44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7-46-536" id="451" name="Google Shape;45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7-50-301" id="456" name="Google Shape;45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9832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7-52-205" id="462" name="Google Shape;46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75"/>
            <a:ext cx="12192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442645" y="8238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Saf maddelerin erime ısıları, donma ısılarına  eşittir . </a:t>
            </a:r>
            <a:r>
              <a:rPr lang="tr-TR">
                <a:solidFill>
                  <a:srgbClr val="0070C0"/>
                </a:solidFill>
              </a:rPr>
              <a:t>(Le = Ld)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chemeClr val="dk1"/>
                </a:solidFill>
              </a:rPr>
              <a:t>Erime ısısı ve donma ısısı saf maddeler için </a:t>
            </a:r>
            <a:r>
              <a:rPr lang="tr-TR">
                <a:solidFill>
                  <a:srgbClr val="0070C0"/>
                </a:solidFill>
              </a:rPr>
              <a:t>ayırt edici bir özelliktir.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descr="bandicam 2020-08-28 11-11-17-357" id="125" name="Google Shape;125;p19"/>
          <p:cNvPicPr preferRelativeResize="0"/>
          <p:nvPr/>
        </p:nvPicPr>
        <p:blipFill rotWithShape="1">
          <a:blip r:embed="rId3">
            <a:alphaModFix/>
          </a:blip>
          <a:srcRect b="22567" l="21826" r="24620" t="31983"/>
          <a:stretch/>
        </p:blipFill>
        <p:spPr>
          <a:xfrm>
            <a:off x="2835666" y="2178121"/>
            <a:ext cx="6046342" cy="343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7-58-935" id="467" name="Google Shape;46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00-188" id="472" name="Google Shape;47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03-917" id="477" name="Google Shape;47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422787" cy="31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05-496" id="483" name="Google Shape;48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14-862" id="488" name="Google Shape;48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16-421" id="493" name="Google Shape;49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22-918" id="498" name="Google Shape;49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2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24-176" id="504" name="Google Shape;50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37-630" id="509" name="Google Shape;50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89653" cy="58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5 21-08-38-829" id="515" name="Google Shape;51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3565"/>
            <a:ext cx="12477964" cy="70994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type="title"/>
          </p:nvPr>
        </p:nvSpPr>
        <p:spPr>
          <a:xfrm>
            <a:off x="956352" y="205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tr-TR" sz="4000">
                <a:solidFill>
                  <a:srgbClr val="FFFF00"/>
                </a:solidFill>
              </a:rPr>
              <a:t>Erime sırasında maddeler çevreden ısı alır, donma sırasında maddeler çevreye ısı verir.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863885" y="172802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tr-TR"/>
              <a:t>Soğuk kış günlerinde, hava sıcaklığının 0°C’nin altına düştüğü bölgelerde meyve ve sebzelerin donmasını engellemek için, meyve ve sebze depolarına içi su dolu variller konulur. Bu varillerdeki su donarken çevreye ısı vereceği için deponun içindeki sıcaklık 0°C’nin üzerinde kalır ve meyveler donmaz.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18-227" id="520" name="Google Shape;52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12192000" cy="624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19-315" id="525" name="Google Shape;52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12192000" cy="624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6-808" id="530" name="Google Shape;53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8-100" id="535" name="Google Shape;53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39-228" id="540" name="Google Shape;540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2-40-617" id="545" name="Google Shape;545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"/>
            <a:ext cx="12192000" cy="6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0618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637854" y="562753"/>
            <a:ext cx="10515600" cy="5573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Noto Sans Symbols"/>
              <a:buChar char="⮚"/>
            </a:pPr>
            <a:r>
              <a:rPr lang="tr-TR">
                <a:solidFill>
                  <a:srgbClr val="FFFF00"/>
                </a:solidFill>
              </a:rPr>
              <a:t>Kar yağdığı esnada su, katı hale dönüştüğü için çevresine ısı verir. Hava ılık olur. Bir süre sonra yeryüzündeki kar erimeye başlayacaktır. Buz çevreden ısı almaya başlar. Hava soğur.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