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8" Type="http://schemas.openxmlformats.org/officeDocument/2006/relationships/slide" Target="slides/slide103.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10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10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10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p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10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5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5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5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5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5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5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6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6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6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6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6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6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6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6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6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7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7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7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7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7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7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7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7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7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8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8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8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8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8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8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8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8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8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8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9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9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9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9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9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9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9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9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9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9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10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10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10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Dikey Metin"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23" name="Shape 23"/>
        <p:cNvGrpSpPr/>
        <p:nvPr/>
      </p:nvGrpSpPr>
      <p:grpSpPr>
        <a:xfrm>
          <a:off x="0" y="0"/>
          <a:ext cx="0" cy="0"/>
          <a:chOff x="0" y="0"/>
          <a:chExt cx="0" cy="0"/>
        </a:xfrm>
      </p:grpSpPr>
      <p:sp>
        <p:nvSpPr>
          <p:cNvPr id="24" name="Google Shape;2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bilgisi"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jpg"/><Relationship Id="rId4" Type="http://schemas.openxmlformats.org/officeDocument/2006/relationships/image" Target="../media/image15.jp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 Id="rId3" Type="http://schemas.openxmlformats.org/officeDocument/2006/relationships/image" Target="../media/image98.jp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 Id="rId3" Type="http://schemas.openxmlformats.org/officeDocument/2006/relationships/image" Target="../media/image95.jp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Relationship Id="rId3" Type="http://schemas.openxmlformats.org/officeDocument/2006/relationships/image" Target="../media/image96.jp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 Id="rId3" Type="http://schemas.openxmlformats.org/officeDocument/2006/relationships/image" Target="../media/image9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7.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jp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6.jpg"/><Relationship Id="rId5"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3.jpg"/><Relationship Id="rId4" Type="http://schemas.openxmlformats.org/officeDocument/2006/relationships/image" Target="../media/image1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2.jp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5.jpg"/><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3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4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56.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57.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4.png"/><Relationship Id="rId4" Type="http://schemas.openxmlformats.org/officeDocument/2006/relationships/image" Target="../media/image31.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47.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46.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63.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42.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51.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6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49.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52.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41.jpg"/><Relationship Id="rId4" Type="http://schemas.openxmlformats.org/officeDocument/2006/relationships/image" Target="../media/image15.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44.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45.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48.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50.jpg"/><Relationship Id="rId4" Type="http://schemas.openxmlformats.org/officeDocument/2006/relationships/image" Target="../media/image15.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53.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100.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4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1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54.png"/><Relationship Id="rId4" Type="http://schemas.openxmlformats.org/officeDocument/2006/relationships/image" Target="../media/image15.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55.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58.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61.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64.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60.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59.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6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67.jpg"/><Relationship Id="rId4" Type="http://schemas.openxmlformats.org/officeDocument/2006/relationships/image" Target="../media/image15.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65.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68.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76.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image" Target="../media/image73.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image" Target="../media/image70.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image" Target="../media/image75.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image" Target="../media/image66.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image" Target="../media/image71.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image" Target="../media/image7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image" Target="../media/image74.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 Id="rId3" Type="http://schemas.openxmlformats.org/officeDocument/2006/relationships/image" Target="../media/image78.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image" Target="../media/image80.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image" Target="../media/image14.png"/><Relationship Id="rId4" Type="http://schemas.openxmlformats.org/officeDocument/2006/relationships/image" Target="../media/image79.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 Id="rId3" Type="http://schemas.openxmlformats.org/officeDocument/2006/relationships/image" Target="../media/image77.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 Id="rId3" Type="http://schemas.openxmlformats.org/officeDocument/2006/relationships/image" Target="../media/image82.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 Id="rId3" Type="http://schemas.openxmlformats.org/officeDocument/2006/relationships/image" Target="../media/image81.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 Id="rId3" Type="http://schemas.openxmlformats.org/officeDocument/2006/relationships/image" Target="../media/image84.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 Id="rId3" Type="http://schemas.openxmlformats.org/officeDocument/2006/relationships/image" Target="../media/image91.jp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 Id="rId3" Type="http://schemas.openxmlformats.org/officeDocument/2006/relationships/image" Target="../media/image8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 Id="rId3" Type="http://schemas.openxmlformats.org/officeDocument/2006/relationships/image" Target="../media/image85.jpg"/><Relationship Id="rId4" Type="http://schemas.openxmlformats.org/officeDocument/2006/relationships/image" Target="../media/image15.jp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 Id="rId3" Type="http://schemas.openxmlformats.org/officeDocument/2006/relationships/image" Target="../media/image83.jp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 Id="rId3" Type="http://schemas.openxmlformats.org/officeDocument/2006/relationships/image" Target="../media/image89.jp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 Id="rId3" Type="http://schemas.openxmlformats.org/officeDocument/2006/relationships/image" Target="../media/image90.jp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 Id="rId3" Type="http://schemas.openxmlformats.org/officeDocument/2006/relationships/image" Target="../media/image92.jp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 Id="rId3" Type="http://schemas.openxmlformats.org/officeDocument/2006/relationships/image" Target="../media/image87.jp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 Id="rId3" Type="http://schemas.openxmlformats.org/officeDocument/2006/relationships/image" Target="../media/image88.jp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 Id="rId3" Type="http://schemas.openxmlformats.org/officeDocument/2006/relationships/image" Target="../media/image93.jp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 Id="rId3" Type="http://schemas.openxmlformats.org/officeDocument/2006/relationships/image" Target="../media/image94.jp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 Id="rId3" Type="http://schemas.openxmlformats.org/officeDocument/2006/relationships/image" Target="../media/image9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b="0" l="0" r="0" t="0"/>
          <a:stretch/>
        </p:blipFill>
        <p:spPr>
          <a:xfrm>
            <a:off x="2261088" y="1371784"/>
            <a:ext cx="8345366" cy="5192829"/>
          </a:xfrm>
          <a:prstGeom prst="rect">
            <a:avLst/>
          </a:prstGeom>
          <a:noFill/>
          <a:ln>
            <a:noFill/>
          </a:ln>
        </p:spPr>
      </p:pic>
      <p:sp>
        <p:nvSpPr>
          <p:cNvPr id="85" name="Google Shape;85;p13"/>
          <p:cNvSpPr txBox="1"/>
          <p:nvPr>
            <p:ph type="ctrTitle"/>
          </p:nvPr>
        </p:nvSpPr>
        <p:spPr>
          <a:xfrm>
            <a:off x="1356946" y="0"/>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0070C0"/>
              </a:buClr>
              <a:buSzPts val="6000"/>
              <a:buFont typeface="Calibri"/>
              <a:buNone/>
            </a:pPr>
            <a:r>
              <a:rPr lang="tr-TR">
                <a:solidFill>
                  <a:srgbClr val="0070C0"/>
                </a:solidFill>
              </a:rPr>
              <a:t>ÖZ ISI</a:t>
            </a:r>
            <a:endParaRPr>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descr="bandicam 2018-01-21 22-05-31-895" id="136" name="Google Shape;136;p22"/>
          <p:cNvPicPr preferRelativeResize="0"/>
          <p:nvPr/>
        </p:nvPicPr>
        <p:blipFill rotWithShape="1">
          <a:blip r:embed="rId3">
            <a:alphaModFix/>
          </a:blip>
          <a:srcRect b="3789" l="0" r="0" t="0"/>
          <a:stretch/>
        </p:blipFill>
        <p:spPr>
          <a:xfrm>
            <a:off x="0" y="96838"/>
            <a:ext cx="12192000" cy="6411841"/>
          </a:xfrm>
          <a:prstGeom prst="rect">
            <a:avLst/>
          </a:prstGeom>
          <a:noFill/>
          <a:ln>
            <a:noFill/>
          </a:ln>
        </p:spPr>
      </p:pic>
      <p:pic>
        <p:nvPicPr>
          <p:cNvPr id="137" name="Google Shape;137;p22"/>
          <p:cNvPicPr preferRelativeResize="0"/>
          <p:nvPr/>
        </p:nvPicPr>
        <p:blipFill rotWithShape="1">
          <a:blip r:embed="rId4">
            <a:alphaModFix/>
          </a:blip>
          <a:srcRect b="0" l="0" r="0" t="0"/>
          <a:stretch/>
        </p:blipFill>
        <p:spPr>
          <a:xfrm>
            <a:off x="0" y="19664"/>
            <a:ext cx="940949" cy="324465"/>
          </a:xfrm>
          <a:prstGeom prst="rect">
            <a:avLst/>
          </a:prstGeom>
          <a:noFill/>
          <a:ln>
            <a:noFill/>
          </a:ln>
        </p:spPr>
      </p:pic>
      <p:sp>
        <p:nvSpPr>
          <p:cNvPr id="138" name="Google Shape;138;p22"/>
          <p:cNvSpPr/>
          <p:nvPr/>
        </p:nvSpPr>
        <p:spPr>
          <a:xfrm>
            <a:off x="68826" y="334297"/>
            <a:ext cx="353961" cy="206477"/>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pic>
        <p:nvPicPr>
          <p:cNvPr descr="bandicam 2020-08-28 11-10-41-534" id="633" name="Google Shape;633;p112"/>
          <p:cNvPicPr preferRelativeResize="0"/>
          <p:nvPr/>
        </p:nvPicPr>
        <p:blipFill rotWithShape="1">
          <a:blip r:embed="rId3">
            <a:alphaModFix/>
          </a:blip>
          <a:srcRect b="0" l="0" r="0" t="0"/>
          <a:stretch/>
        </p:blipFill>
        <p:spPr>
          <a:xfrm>
            <a:off x="0" y="28575"/>
            <a:ext cx="12192000" cy="6800850"/>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pic>
        <p:nvPicPr>
          <p:cNvPr descr="bandicam 2020-08-28 11-10-43-030" id="638" name="Google Shape;638;p113"/>
          <p:cNvPicPr preferRelativeResize="0"/>
          <p:nvPr/>
        </p:nvPicPr>
        <p:blipFill rotWithShape="1">
          <a:blip r:embed="rId3">
            <a:alphaModFix/>
          </a:blip>
          <a:srcRect b="0" l="0" r="0" t="0"/>
          <a:stretch/>
        </p:blipFill>
        <p:spPr>
          <a:xfrm>
            <a:off x="0" y="28575"/>
            <a:ext cx="12192000" cy="6800850"/>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pic>
        <p:nvPicPr>
          <p:cNvPr descr="bandicam 2020-08-28 11-11-00-329" id="643" name="Google Shape;643;p114"/>
          <p:cNvPicPr preferRelativeResize="0"/>
          <p:nvPr/>
        </p:nvPicPr>
        <p:blipFill rotWithShape="1">
          <a:blip r:embed="rId3">
            <a:alphaModFix/>
          </a:blip>
          <a:srcRect b="0" l="0" r="0" t="0"/>
          <a:stretch/>
        </p:blipFill>
        <p:spPr>
          <a:xfrm>
            <a:off x="0" y="28575"/>
            <a:ext cx="12192000" cy="6800850"/>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pic>
        <p:nvPicPr>
          <p:cNvPr descr="bandicam 2020-08-28 11-11-01-828" id="648" name="Google Shape;648;p115"/>
          <p:cNvPicPr preferRelativeResize="0"/>
          <p:nvPr/>
        </p:nvPicPr>
        <p:blipFill rotWithShape="1">
          <a:blip r:embed="rId3">
            <a:alphaModFix/>
          </a:blip>
          <a:srcRect b="0" l="0" r="0" t="0"/>
          <a:stretch/>
        </p:blipFill>
        <p:spPr>
          <a:xfrm>
            <a:off x="0" y="28575"/>
            <a:ext cx="12192000" cy="6800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descr="bandicam 2018-01-21 22-05-47-862" id="143" name="Google Shape;143;p23"/>
          <p:cNvPicPr preferRelativeResize="0"/>
          <p:nvPr/>
        </p:nvPicPr>
        <p:blipFill rotWithShape="1">
          <a:blip r:embed="rId3">
            <a:alphaModFix/>
          </a:blip>
          <a:srcRect b="0" l="0" r="646" t="0"/>
          <a:stretch/>
        </p:blipFill>
        <p:spPr>
          <a:xfrm>
            <a:off x="0" y="63500"/>
            <a:ext cx="12113231" cy="6729413"/>
          </a:xfrm>
          <a:prstGeom prst="rect">
            <a:avLst/>
          </a:prstGeom>
          <a:noFill/>
          <a:ln>
            <a:noFill/>
          </a:ln>
        </p:spPr>
      </p:pic>
      <p:pic>
        <p:nvPicPr>
          <p:cNvPr id="144" name="Google Shape;144;p23"/>
          <p:cNvPicPr preferRelativeResize="0"/>
          <p:nvPr/>
        </p:nvPicPr>
        <p:blipFill rotWithShape="1">
          <a:blip r:embed="rId4">
            <a:alphaModFix/>
          </a:blip>
          <a:srcRect b="0" l="0" r="0" t="0"/>
          <a:stretch/>
        </p:blipFill>
        <p:spPr>
          <a:xfrm>
            <a:off x="0" y="19664"/>
            <a:ext cx="940949" cy="32446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descr="bandicam 2018-01-21 22-06-04-010" id="149" name="Google Shape;149;p24"/>
          <p:cNvPicPr preferRelativeResize="0"/>
          <p:nvPr/>
        </p:nvPicPr>
        <p:blipFill rotWithShape="1">
          <a:blip r:embed="rId3">
            <a:alphaModFix/>
          </a:blip>
          <a:srcRect b="2085" l="0" r="772" t="0"/>
          <a:stretch/>
        </p:blipFill>
        <p:spPr>
          <a:xfrm>
            <a:off x="0" y="63500"/>
            <a:ext cx="12097820" cy="6589017"/>
          </a:xfrm>
          <a:prstGeom prst="rect">
            <a:avLst/>
          </a:prstGeom>
          <a:noFill/>
          <a:ln>
            <a:noFill/>
          </a:ln>
        </p:spPr>
      </p:pic>
      <p:pic>
        <p:nvPicPr>
          <p:cNvPr id="150" name="Google Shape;150;p24"/>
          <p:cNvPicPr preferRelativeResize="0"/>
          <p:nvPr/>
        </p:nvPicPr>
        <p:blipFill rotWithShape="1">
          <a:blip r:embed="rId4">
            <a:alphaModFix/>
          </a:blip>
          <a:srcRect b="0" l="0" r="0" t="0"/>
          <a:stretch/>
        </p:blipFill>
        <p:spPr>
          <a:xfrm>
            <a:off x="0" y="63500"/>
            <a:ext cx="940949" cy="32446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descr="bandicam 2018-01-21 22-06-05-737" id="155" name="Google Shape;155;p25"/>
          <p:cNvPicPr preferRelativeResize="0"/>
          <p:nvPr/>
        </p:nvPicPr>
        <p:blipFill rotWithShape="1">
          <a:blip r:embed="rId3">
            <a:alphaModFix/>
          </a:blip>
          <a:srcRect b="0" l="0" r="518" t="0"/>
          <a:stretch/>
        </p:blipFill>
        <p:spPr>
          <a:xfrm>
            <a:off x="0" y="63500"/>
            <a:ext cx="12128643" cy="672941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6"/>
          <p:cNvSpPr txBox="1"/>
          <p:nvPr>
            <p:ph idx="1" type="body"/>
          </p:nvPr>
        </p:nvSpPr>
        <p:spPr>
          <a:xfrm>
            <a:off x="679938" y="251802"/>
            <a:ext cx="10515600" cy="523459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tr-TR" sz="2400"/>
              <a:t>Maddeler atomlardan dolayısıyla taneciklerden meydana  gelmişlerdir. İster katı ister sıvı ister gaz olsun tüm maddelerin  tanecikleri hareket halindedir. </a:t>
            </a:r>
            <a:endParaRPr/>
          </a:p>
          <a:p>
            <a:pPr indent="0" lvl="0" marL="0" rtl="0" algn="l">
              <a:lnSpc>
                <a:spcPct val="90000"/>
              </a:lnSpc>
              <a:spcBef>
                <a:spcPts val="1000"/>
              </a:spcBef>
              <a:spcAft>
                <a:spcPts val="0"/>
              </a:spcAft>
              <a:buClr>
                <a:schemeClr val="dk1"/>
              </a:buClr>
              <a:buSzPts val="2400"/>
              <a:buNone/>
            </a:pPr>
            <a:r>
              <a:rPr lang="tr-TR" sz="2400"/>
              <a:t>Madde  taneciklerinin  hareketi  maddenin  sıcaklığı ile doğru orantılıdır. Bu nedenle bir maddenin sıcaklığı arttığında maddenin taneciklerinin hareketi de o oranda artar.</a:t>
            </a:r>
            <a:endParaRPr sz="2400"/>
          </a:p>
        </p:txBody>
      </p:sp>
      <p:pic>
        <p:nvPicPr>
          <p:cNvPr id="161" name="Google Shape;161;p26"/>
          <p:cNvPicPr preferRelativeResize="0"/>
          <p:nvPr/>
        </p:nvPicPr>
        <p:blipFill rotWithShape="1">
          <a:blip r:embed="rId3">
            <a:alphaModFix/>
          </a:blip>
          <a:srcRect b="0" l="0" r="0" t="0"/>
          <a:stretch/>
        </p:blipFill>
        <p:spPr>
          <a:xfrm>
            <a:off x="1712353" y="3044435"/>
            <a:ext cx="7686253" cy="300513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7"/>
          <p:cNvSpPr txBox="1"/>
          <p:nvPr>
            <p:ph idx="1" type="body"/>
          </p:nvPr>
        </p:nvSpPr>
        <p:spPr>
          <a:xfrm>
            <a:off x="838200" y="327259"/>
            <a:ext cx="10515600" cy="584970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tr-TR"/>
              <a:t>Sıcaklıkları farklı iki maddeyi, ısıca yalıtılmış bir ortamda bir araya koyduğumuzda, sıcak maddeden soğuk maddeye doğru enerji aktarılır.</a:t>
            </a:r>
            <a:endParaRPr/>
          </a:p>
          <a:p>
            <a:pPr indent="0" lvl="0" marL="0" rtl="0" algn="l">
              <a:lnSpc>
                <a:spcPct val="90000"/>
              </a:lnSpc>
              <a:spcBef>
                <a:spcPts val="1000"/>
              </a:spcBef>
              <a:spcAft>
                <a:spcPts val="0"/>
              </a:spcAft>
              <a:buClr>
                <a:schemeClr val="dk1"/>
              </a:buClr>
              <a:buSzPts val="2800"/>
              <a:buNone/>
            </a:pPr>
            <a:r>
              <a:rPr lang="tr-TR"/>
              <a:t>Sıcaklık farkından dolayı aktarılan bu enerjiye </a:t>
            </a:r>
            <a:r>
              <a:rPr b="1" lang="tr-TR"/>
              <a:t>ısı enerjisi </a:t>
            </a:r>
            <a:r>
              <a:rPr lang="tr-TR"/>
              <a:t>denir.</a:t>
            </a:r>
            <a:r>
              <a:rPr lang="tr-TR">
                <a:solidFill>
                  <a:schemeClr val="lt1"/>
                </a:solidFill>
              </a:rPr>
              <a:t>.</a:t>
            </a:r>
            <a:endParaRPr/>
          </a:p>
        </p:txBody>
      </p:sp>
      <p:pic>
        <p:nvPicPr>
          <p:cNvPr descr="bandicam 2020-08-28 11-09-11-700" id="167" name="Google Shape;167;p27"/>
          <p:cNvPicPr preferRelativeResize="0"/>
          <p:nvPr/>
        </p:nvPicPr>
        <p:blipFill rotWithShape="1">
          <a:blip r:embed="rId3">
            <a:alphaModFix/>
          </a:blip>
          <a:srcRect b="0" l="32148" r="477" t="38143"/>
          <a:stretch/>
        </p:blipFill>
        <p:spPr>
          <a:xfrm>
            <a:off x="1412696" y="1982911"/>
            <a:ext cx="9479134" cy="446925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8"/>
          <p:cNvSpPr txBox="1"/>
          <p:nvPr>
            <p:ph type="title"/>
          </p:nvPr>
        </p:nvSpPr>
        <p:spPr>
          <a:xfrm>
            <a:off x="838200" y="20149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4400"/>
              <a:buFont typeface="Calibri"/>
              <a:buNone/>
            </a:pPr>
            <a:r>
              <a:rPr lang="tr-TR">
                <a:solidFill>
                  <a:srgbClr val="00B0F0"/>
                </a:solidFill>
              </a:rPr>
              <a:t>Isı Alışverişi</a:t>
            </a:r>
            <a:endParaRPr>
              <a:solidFill>
                <a:srgbClr val="00B0F0"/>
              </a:solidFill>
            </a:endParaRPr>
          </a:p>
        </p:txBody>
      </p:sp>
      <p:sp>
        <p:nvSpPr>
          <p:cNvPr id="173" name="Google Shape;173;p28"/>
          <p:cNvSpPr txBox="1"/>
          <p:nvPr>
            <p:ph idx="1" type="body"/>
          </p:nvPr>
        </p:nvSpPr>
        <p:spPr>
          <a:xfrm>
            <a:off x="745733" y="135263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tr-TR"/>
              <a:t>Farklı sıcaklıktaki iki madde birbirlerine temas ettiklerinde aralarında bir ısı alışverişi gerçekleşir.</a:t>
            </a:r>
            <a:endParaRPr/>
          </a:p>
          <a:p>
            <a:pPr indent="-228600" lvl="0" marL="228600" rtl="0" algn="l">
              <a:lnSpc>
                <a:spcPct val="90000"/>
              </a:lnSpc>
              <a:spcBef>
                <a:spcPts val="1000"/>
              </a:spcBef>
              <a:spcAft>
                <a:spcPts val="0"/>
              </a:spcAft>
              <a:buClr>
                <a:schemeClr val="dk1"/>
              </a:buClr>
              <a:buSzPts val="2800"/>
              <a:buChar char="•"/>
            </a:pPr>
            <a:r>
              <a:rPr lang="tr-TR"/>
              <a:t>Isı enerjisi, sıcaklığı yüksek olan maddeden sıcaklığı düşük olan maddeye doğru akar. Alışveriş iki maddenin sıcaklığı eşit oluncaya kadar devam eder.</a:t>
            </a:r>
            <a:endParaRPr/>
          </a:p>
        </p:txBody>
      </p:sp>
      <p:pic>
        <p:nvPicPr>
          <p:cNvPr id="174" name="Google Shape;174;p28"/>
          <p:cNvPicPr preferRelativeResize="0"/>
          <p:nvPr/>
        </p:nvPicPr>
        <p:blipFill rotWithShape="1">
          <a:blip r:embed="rId3">
            <a:alphaModFix/>
          </a:blip>
          <a:srcRect b="0" l="0" r="0" t="0"/>
          <a:stretch/>
        </p:blipFill>
        <p:spPr>
          <a:xfrm>
            <a:off x="1074861" y="3625908"/>
            <a:ext cx="3699270" cy="2341755"/>
          </a:xfrm>
          <a:prstGeom prst="rect">
            <a:avLst/>
          </a:prstGeom>
          <a:noFill/>
          <a:ln>
            <a:noFill/>
          </a:ln>
        </p:spPr>
      </p:pic>
      <p:pic>
        <p:nvPicPr>
          <p:cNvPr id="175" name="Google Shape;175;p28"/>
          <p:cNvPicPr preferRelativeResize="0"/>
          <p:nvPr/>
        </p:nvPicPr>
        <p:blipFill rotWithShape="1">
          <a:blip r:embed="rId4">
            <a:alphaModFix/>
          </a:blip>
          <a:srcRect b="0" l="0" r="0" t="0"/>
          <a:stretch/>
        </p:blipFill>
        <p:spPr>
          <a:xfrm>
            <a:off x="6377923" y="3625908"/>
            <a:ext cx="2826225" cy="161693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descr="bandicam 2018-01-20 22-34-44-833" id="180" name="Google Shape;180;p29"/>
          <p:cNvPicPr preferRelativeResize="0"/>
          <p:nvPr/>
        </p:nvPicPr>
        <p:blipFill rotWithShape="1">
          <a:blip r:embed="rId3">
            <a:alphaModFix/>
          </a:blip>
          <a:srcRect b="0" l="5097" r="7724" t="0"/>
          <a:stretch/>
        </p:blipFill>
        <p:spPr>
          <a:xfrm>
            <a:off x="621587" y="163513"/>
            <a:ext cx="10628616" cy="652938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descr="bandicam 2018-01-20 22-34-58-506" id="185" name="Google Shape;185;p30"/>
          <p:cNvPicPr preferRelativeResize="0"/>
          <p:nvPr/>
        </p:nvPicPr>
        <p:blipFill rotWithShape="1">
          <a:blip r:embed="rId3">
            <a:alphaModFix/>
          </a:blip>
          <a:srcRect b="0" l="5140" r="7599" t="0"/>
          <a:stretch/>
        </p:blipFill>
        <p:spPr>
          <a:xfrm>
            <a:off x="626724" y="163513"/>
            <a:ext cx="10638889" cy="652938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descr="bandicam 2018-01-20 22-35-04-000" id="190" name="Google Shape;190;p31"/>
          <p:cNvPicPr preferRelativeResize="0"/>
          <p:nvPr/>
        </p:nvPicPr>
        <p:blipFill rotWithShape="1">
          <a:blip r:embed="rId3">
            <a:alphaModFix/>
          </a:blip>
          <a:srcRect b="0" l="5056" r="7639" t="0"/>
          <a:stretch/>
        </p:blipFill>
        <p:spPr>
          <a:xfrm>
            <a:off x="616448" y="163513"/>
            <a:ext cx="10644027" cy="652938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4"/>
          <p:cNvSpPr txBox="1"/>
          <p:nvPr>
            <p:ph type="title"/>
          </p:nvPr>
        </p:nvSpPr>
        <p:spPr>
          <a:xfrm>
            <a:off x="847826" y="259247"/>
            <a:ext cx="10515600" cy="192568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Calibri"/>
              <a:buNone/>
            </a:pPr>
            <a:r>
              <a:rPr lang="tr-TR" sz="2400"/>
              <a:t>Günlük hayatta sıkça birbirinin yerine kullanılmalarına rağmen ısı ve sıcaklık kavramları birbirinden farklı kavramlardır. En belirgin fark ısı bir enerji türüdür. Sıcaklık ise ısı enerjisinin göstergelerinden birisidir. Isı ve sıcaklık arasındaki farklar şu şekildedir:</a:t>
            </a:r>
            <a:endParaRPr/>
          </a:p>
        </p:txBody>
      </p:sp>
      <p:pic>
        <p:nvPicPr>
          <p:cNvPr id="91" name="Google Shape;91;p14"/>
          <p:cNvPicPr preferRelativeResize="0"/>
          <p:nvPr>
            <p:ph idx="1" type="body"/>
          </p:nvPr>
        </p:nvPicPr>
        <p:blipFill rotWithShape="1">
          <a:blip r:embed="rId3">
            <a:alphaModFix/>
          </a:blip>
          <a:srcRect b="0" l="0" r="0" t="0"/>
          <a:stretch/>
        </p:blipFill>
        <p:spPr>
          <a:xfrm>
            <a:off x="1119389" y="2011680"/>
            <a:ext cx="9799217" cy="3171790"/>
          </a:xfrm>
          <a:prstGeom prst="rect">
            <a:avLst/>
          </a:prstGeom>
          <a:noFill/>
          <a:ln>
            <a:noFill/>
          </a:ln>
        </p:spPr>
      </p:pic>
      <p:pic>
        <p:nvPicPr>
          <p:cNvPr descr="http://perm.xn----itbkcijdbf2ab0f9b.xn--p1ai/upload/iblock/5de/5deb5742d44afbc9078edd5167b9a01e.jpeg" id="92" name="Google Shape;92;p14"/>
          <p:cNvPicPr preferRelativeResize="0"/>
          <p:nvPr/>
        </p:nvPicPr>
        <p:blipFill rotWithShape="1">
          <a:blip r:embed="rId4">
            <a:alphaModFix/>
          </a:blip>
          <a:srcRect b="0" l="0" r="0" t="0"/>
          <a:stretch/>
        </p:blipFill>
        <p:spPr>
          <a:xfrm>
            <a:off x="2201987" y="5183470"/>
            <a:ext cx="1173193" cy="1305198"/>
          </a:xfrm>
          <a:prstGeom prst="rect">
            <a:avLst/>
          </a:prstGeom>
          <a:noFill/>
          <a:ln>
            <a:noFill/>
          </a:ln>
        </p:spPr>
      </p:pic>
      <p:sp>
        <p:nvSpPr>
          <p:cNvPr id="93" name="Google Shape;93;p14"/>
          <p:cNvSpPr txBox="1"/>
          <p:nvPr/>
        </p:nvSpPr>
        <p:spPr>
          <a:xfrm>
            <a:off x="1936445" y="6488668"/>
            <a:ext cx="180292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tr-TR" sz="1800" u="none" cap="none" strike="noStrike">
                <a:solidFill>
                  <a:srgbClr val="0070C0"/>
                </a:solidFill>
                <a:latin typeface="Calibri"/>
                <a:ea typeface="Calibri"/>
                <a:cs typeface="Calibri"/>
                <a:sym typeface="Calibri"/>
              </a:rPr>
              <a:t>Kalorimetre kabı</a:t>
            </a:r>
            <a:endParaRPr sz="1800">
              <a:solidFill>
                <a:srgbClr val="0070C0"/>
              </a:solidFill>
              <a:latin typeface="Calibri"/>
              <a:ea typeface="Calibri"/>
              <a:cs typeface="Calibri"/>
              <a:sym typeface="Calibri"/>
            </a:endParaRPr>
          </a:p>
        </p:txBody>
      </p:sp>
      <p:pic>
        <p:nvPicPr>
          <p:cNvPr id="94" name="Google Shape;94;p14"/>
          <p:cNvPicPr preferRelativeResize="0"/>
          <p:nvPr/>
        </p:nvPicPr>
        <p:blipFill rotWithShape="1">
          <a:blip r:embed="rId5">
            <a:alphaModFix/>
          </a:blip>
          <a:srcRect b="0" l="0" r="0" t="0"/>
          <a:stretch/>
        </p:blipFill>
        <p:spPr>
          <a:xfrm>
            <a:off x="6671396" y="5050740"/>
            <a:ext cx="1679365" cy="1570658"/>
          </a:xfrm>
          <a:prstGeom prst="rect">
            <a:avLst/>
          </a:prstGeom>
          <a:noFill/>
          <a:ln>
            <a:noFill/>
          </a:ln>
        </p:spPr>
      </p:pic>
      <p:sp>
        <p:nvSpPr>
          <p:cNvPr id="95" name="Google Shape;95;p14"/>
          <p:cNvSpPr txBox="1"/>
          <p:nvPr/>
        </p:nvSpPr>
        <p:spPr>
          <a:xfrm>
            <a:off x="8350761" y="6252066"/>
            <a:ext cx="192369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800">
                <a:solidFill>
                  <a:srgbClr val="0070C0"/>
                </a:solidFill>
                <a:latin typeface="Calibri"/>
                <a:ea typeface="Calibri"/>
                <a:cs typeface="Calibri"/>
                <a:sym typeface="Calibri"/>
              </a:rPr>
              <a:t>Termometre</a:t>
            </a:r>
            <a:endParaRPr sz="1800">
              <a:solidFill>
                <a:srgbClr val="0070C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descr="bandicam 2018-01-20 22-35-14-417" id="195" name="Google Shape;195;p32"/>
          <p:cNvPicPr preferRelativeResize="0"/>
          <p:nvPr/>
        </p:nvPicPr>
        <p:blipFill rotWithShape="1">
          <a:blip r:embed="rId3">
            <a:alphaModFix/>
          </a:blip>
          <a:srcRect b="0" l="4972" r="7765" t="0"/>
          <a:stretch/>
        </p:blipFill>
        <p:spPr>
          <a:xfrm>
            <a:off x="606175" y="163513"/>
            <a:ext cx="10638890" cy="652938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descr="bandicam 2018-01-20 22-35-34-938" id="200" name="Google Shape;200;p33"/>
          <p:cNvPicPr preferRelativeResize="0"/>
          <p:nvPr/>
        </p:nvPicPr>
        <p:blipFill rotWithShape="1">
          <a:blip r:embed="rId3">
            <a:alphaModFix/>
          </a:blip>
          <a:srcRect b="0" l="4803" r="7428" t="0"/>
          <a:stretch/>
        </p:blipFill>
        <p:spPr>
          <a:xfrm>
            <a:off x="585626" y="163513"/>
            <a:ext cx="10700535" cy="652938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descr="bandicam 2018-01-20 22-35-40-600" id="205" name="Google Shape;205;p34"/>
          <p:cNvPicPr preferRelativeResize="0"/>
          <p:nvPr/>
        </p:nvPicPr>
        <p:blipFill rotWithShape="1">
          <a:blip r:embed="rId3">
            <a:alphaModFix/>
          </a:blip>
          <a:srcRect b="0" l="5097" r="7726" t="0"/>
          <a:stretch/>
        </p:blipFill>
        <p:spPr>
          <a:xfrm>
            <a:off x="621586" y="163513"/>
            <a:ext cx="10628615" cy="652938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descr="bandicam 2018-01-20 22-35-46-662" id="210" name="Google Shape;210;p35"/>
          <p:cNvPicPr preferRelativeResize="0"/>
          <p:nvPr/>
        </p:nvPicPr>
        <p:blipFill rotWithShape="1">
          <a:blip r:embed="rId3">
            <a:alphaModFix/>
          </a:blip>
          <a:srcRect b="0" l="4971" r="7683" t="0"/>
          <a:stretch/>
        </p:blipFill>
        <p:spPr>
          <a:xfrm>
            <a:off x="606175" y="163513"/>
            <a:ext cx="10649164" cy="652938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descr="bandicam 2018-01-20 22-35-51-284" id="215" name="Google Shape;215;p36"/>
          <p:cNvPicPr preferRelativeResize="0"/>
          <p:nvPr/>
        </p:nvPicPr>
        <p:blipFill rotWithShape="1">
          <a:blip r:embed="rId3">
            <a:alphaModFix/>
          </a:blip>
          <a:srcRect b="0" l="4971" r="7471" t="0"/>
          <a:stretch/>
        </p:blipFill>
        <p:spPr>
          <a:xfrm>
            <a:off x="606175" y="163513"/>
            <a:ext cx="10674849" cy="652938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descr="bandicam 2018-01-20 22-35-55-526" id="220" name="Google Shape;220;p37"/>
          <p:cNvPicPr preferRelativeResize="0"/>
          <p:nvPr/>
        </p:nvPicPr>
        <p:blipFill rotWithShape="1">
          <a:blip r:embed="rId3">
            <a:alphaModFix/>
          </a:blip>
          <a:srcRect b="0" l="5014" r="7556" t="0"/>
          <a:stretch/>
        </p:blipFill>
        <p:spPr>
          <a:xfrm>
            <a:off x="611312" y="163513"/>
            <a:ext cx="10659439" cy="652938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descr="bandicam 2018-01-20 22-41-31-289" id="225" name="Google Shape;225;p38"/>
          <p:cNvPicPr preferRelativeResize="0"/>
          <p:nvPr/>
        </p:nvPicPr>
        <p:blipFill rotWithShape="1">
          <a:blip r:embed="rId3">
            <a:alphaModFix/>
          </a:blip>
          <a:srcRect b="0" l="0" r="463" t="0"/>
          <a:stretch/>
        </p:blipFill>
        <p:spPr>
          <a:xfrm>
            <a:off x="0" y="246063"/>
            <a:ext cx="12144054" cy="6364287"/>
          </a:xfrm>
          <a:prstGeom prst="rect">
            <a:avLst/>
          </a:prstGeom>
          <a:noFill/>
          <a:ln>
            <a:noFill/>
          </a:ln>
        </p:spPr>
      </p:pic>
      <p:pic>
        <p:nvPicPr>
          <p:cNvPr id="226" name="Google Shape;226;p38"/>
          <p:cNvPicPr preferRelativeResize="0"/>
          <p:nvPr/>
        </p:nvPicPr>
        <p:blipFill rotWithShape="1">
          <a:blip r:embed="rId4">
            <a:alphaModFix/>
          </a:blip>
          <a:srcRect b="0" l="0" r="0" t="0"/>
          <a:stretch/>
        </p:blipFill>
        <p:spPr>
          <a:xfrm>
            <a:off x="0" y="246063"/>
            <a:ext cx="940949" cy="324465"/>
          </a:xfrm>
          <a:prstGeom prst="rect">
            <a:avLst/>
          </a:prstGeom>
          <a:noFill/>
          <a:ln>
            <a:noFill/>
          </a:ln>
        </p:spPr>
      </p:pic>
      <p:sp>
        <p:nvSpPr>
          <p:cNvPr id="227" name="Google Shape;227;p38"/>
          <p:cNvSpPr/>
          <p:nvPr/>
        </p:nvSpPr>
        <p:spPr>
          <a:xfrm>
            <a:off x="0" y="570528"/>
            <a:ext cx="353961" cy="206477"/>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descr="bandicam 2018-01-20 22-41-33-258" id="232" name="Google Shape;232;p39"/>
          <p:cNvPicPr preferRelativeResize="0"/>
          <p:nvPr/>
        </p:nvPicPr>
        <p:blipFill rotWithShape="1">
          <a:blip r:embed="rId3">
            <a:alphaModFix/>
          </a:blip>
          <a:srcRect b="0" l="0" r="392" t="0"/>
          <a:stretch/>
        </p:blipFill>
        <p:spPr>
          <a:xfrm>
            <a:off x="0" y="246063"/>
            <a:ext cx="12144054" cy="6364287"/>
          </a:xfrm>
          <a:prstGeom prst="rect">
            <a:avLst/>
          </a:prstGeom>
          <a:noFill/>
          <a:ln>
            <a:noFill/>
          </a:ln>
        </p:spPr>
      </p:pic>
      <p:sp>
        <p:nvSpPr>
          <p:cNvPr id="233" name="Google Shape;233;p39"/>
          <p:cNvSpPr txBox="1"/>
          <p:nvPr/>
        </p:nvSpPr>
        <p:spPr>
          <a:xfrm>
            <a:off x="5498848" y="2799707"/>
            <a:ext cx="7596554"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tr-TR" sz="1800">
                <a:solidFill>
                  <a:srgbClr val="FF0000"/>
                </a:solidFill>
                <a:latin typeface="Calibri"/>
                <a:ea typeface="Calibri"/>
                <a:cs typeface="Calibri"/>
                <a:sym typeface="Calibri"/>
              </a:rPr>
              <a:t>İki kaptaki suyun kütleleri eşitse  denge sıcaklığı 20 °C olur.</a:t>
            </a:r>
            <a:endParaRPr/>
          </a:p>
          <a:p>
            <a:pPr indent="0" lvl="0" marL="0" marR="0" rtl="0" algn="l">
              <a:spcBef>
                <a:spcPts val="0"/>
              </a:spcBef>
              <a:spcAft>
                <a:spcPts val="0"/>
              </a:spcAft>
              <a:buNone/>
            </a:pPr>
            <a:r>
              <a:rPr i="1" lang="tr-TR" sz="1800">
                <a:solidFill>
                  <a:srgbClr val="FF0000"/>
                </a:solidFill>
                <a:latin typeface="Calibri"/>
                <a:ea typeface="Calibri"/>
                <a:cs typeface="Calibri"/>
                <a:sym typeface="Calibri"/>
              </a:rPr>
              <a:t>1. kaptaki suyun kütlesi fazlaysa denge sıcaklığı 20-30 °C arasında olur.</a:t>
            </a:r>
            <a:endParaRPr/>
          </a:p>
          <a:p>
            <a:pPr indent="0" lvl="0" marL="0" marR="0" rtl="0" algn="l">
              <a:spcBef>
                <a:spcPts val="0"/>
              </a:spcBef>
              <a:spcAft>
                <a:spcPts val="0"/>
              </a:spcAft>
              <a:buNone/>
            </a:pPr>
            <a:r>
              <a:rPr i="1" lang="tr-TR" sz="1800">
                <a:solidFill>
                  <a:srgbClr val="FF0000"/>
                </a:solidFill>
                <a:latin typeface="Calibri"/>
                <a:ea typeface="Calibri"/>
                <a:cs typeface="Calibri"/>
                <a:sym typeface="Calibri"/>
              </a:rPr>
              <a:t>2. kaptaki suyun kütlesi fazlaysa denge sıcaklığı 10-20 °C arasında olur.</a:t>
            </a:r>
            <a:endParaRPr i="1" sz="1800">
              <a:solidFill>
                <a:srgbClr val="FF0000"/>
              </a:solidFill>
              <a:latin typeface="Calibri"/>
              <a:ea typeface="Calibri"/>
              <a:cs typeface="Calibri"/>
              <a:sym typeface="Calibri"/>
            </a:endParaRPr>
          </a:p>
        </p:txBody>
      </p:sp>
      <p:pic>
        <p:nvPicPr>
          <p:cNvPr id="234" name="Google Shape;234;p39"/>
          <p:cNvPicPr preferRelativeResize="0"/>
          <p:nvPr/>
        </p:nvPicPr>
        <p:blipFill rotWithShape="1">
          <a:blip r:embed="rId4">
            <a:alphaModFix/>
          </a:blip>
          <a:srcRect b="0" l="0" r="0" t="0"/>
          <a:stretch/>
        </p:blipFill>
        <p:spPr>
          <a:xfrm>
            <a:off x="6442613" y="1101506"/>
            <a:ext cx="3989213" cy="1354016"/>
          </a:xfrm>
          <a:prstGeom prst="rect">
            <a:avLst/>
          </a:prstGeom>
          <a:noFill/>
          <a:ln>
            <a:noFill/>
          </a:ln>
        </p:spPr>
      </p:pic>
      <p:sp>
        <p:nvSpPr>
          <p:cNvPr id="235" name="Google Shape;235;p39"/>
          <p:cNvSpPr/>
          <p:nvPr/>
        </p:nvSpPr>
        <p:spPr>
          <a:xfrm>
            <a:off x="0" y="570528"/>
            <a:ext cx="353961" cy="206477"/>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39"/>
          <p:cNvSpPr/>
          <p:nvPr/>
        </p:nvSpPr>
        <p:spPr>
          <a:xfrm>
            <a:off x="-1" y="570528"/>
            <a:ext cx="353961" cy="206477"/>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FF0000"/>
              </a:buClr>
              <a:buSzPts val="2800"/>
              <a:buChar char="•"/>
            </a:pPr>
            <a:r>
              <a:rPr lang="tr-TR">
                <a:solidFill>
                  <a:srgbClr val="FF0000"/>
                </a:solidFill>
              </a:rPr>
              <a:t>Sıcaklıkları aynı iki madde arasında ısı alışverişi gerçekleşmez.</a:t>
            </a:r>
            <a:endParaRPr>
              <a:solidFill>
                <a:srgbClr val="FF0000"/>
              </a:solidFill>
            </a:endParaRPr>
          </a:p>
        </p:txBody>
      </p:sp>
      <p:pic>
        <p:nvPicPr>
          <p:cNvPr id="242" name="Google Shape;242;p40"/>
          <p:cNvPicPr preferRelativeResize="0"/>
          <p:nvPr/>
        </p:nvPicPr>
        <p:blipFill rotWithShape="1">
          <a:blip r:embed="rId3">
            <a:alphaModFix/>
          </a:blip>
          <a:srcRect b="0" l="0" r="0" t="0"/>
          <a:stretch/>
        </p:blipFill>
        <p:spPr>
          <a:xfrm>
            <a:off x="1049940" y="371266"/>
            <a:ext cx="3989213" cy="135401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descr="bandicam 2018-01-20 22-42-21-728" id="247" name="Google Shape;247;p41"/>
          <p:cNvPicPr preferRelativeResize="0"/>
          <p:nvPr/>
        </p:nvPicPr>
        <p:blipFill rotWithShape="1">
          <a:blip r:embed="rId3">
            <a:alphaModFix/>
          </a:blip>
          <a:srcRect b="0" l="0" r="0" t="0"/>
          <a:stretch/>
        </p:blipFill>
        <p:spPr>
          <a:xfrm>
            <a:off x="0" y="246063"/>
            <a:ext cx="12192000" cy="6364287"/>
          </a:xfrm>
          <a:prstGeom prst="rect">
            <a:avLst/>
          </a:prstGeom>
          <a:noFill/>
          <a:ln>
            <a:noFill/>
          </a:ln>
        </p:spPr>
      </p:pic>
      <p:pic>
        <p:nvPicPr>
          <p:cNvPr id="248" name="Google Shape;248;p41"/>
          <p:cNvPicPr preferRelativeResize="0"/>
          <p:nvPr/>
        </p:nvPicPr>
        <p:blipFill rotWithShape="1">
          <a:blip r:embed="rId4">
            <a:alphaModFix/>
          </a:blip>
          <a:srcRect b="0" l="0" r="0" t="0"/>
          <a:stretch/>
        </p:blipFill>
        <p:spPr>
          <a:xfrm>
            <a:off x="0" y="246063"/>
            <a:ext cx="940949" cy="324465"/>
          </a:xfrm>
          <a:prstGeom prst="rect">
            <a:avLst/>
          </a:prstGeom>
          <a:noFill/>
          <a:ln>
            <a:noFill/>
          </a:ln>
        </p:spPr>
      </p:pic>
      <p:sp>
        <p:nvSpPr>
          <p:cNvPr id="249" name="Google Shape;249;p41"/>
          <p:cNvSpPr/>
          <p:nvPr/>
        </p:nvSpPr>
        <p:spPr>
          <a:xfrm>
            <a:off x="0" y="570528"/>
            <a:ext cx="353961" cy="206477"/>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41"/>
          <p:cNvSpPr/>
          <p:nvPr/>
        </p:nvSpPr>
        <p:spPr>
          <a:xfrm>
            <a:off x="-1" y="570528"/>
            <a:ext cx="353961" cy="206477"/>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descr="bandicam 2019-05-06 15-18-32-816" id="100" name="Google Shape;100;p15"/>
          <p:cNvPicPr preferRelativeResize="0"/>
          <p:nvPr/>
        </p:nvPicPr>
        <p:blipFill rotWithShape="1">
          <a:blip r:embed="rId3">
            <a:alphaModFix/>
          </a:blip>
          <a:srcRect b="0" l="0" r="0" t="0"/>
          <a:stretch/>
        </p:blipFill>
        <p:spPr>
          <a:xfrm>
            <a:off x="0" y="374650"/>
            <a:ext cx="12192000" cy="610711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descr="bandicam 2018-01-20 22-42-23-915" id="255" name="Google Shape;255;p42"/>
          <p:cNvPicPr preferRelativeResize="0"/>
          <p:nvPr/>
        </p:nvPicPr>
        <p:blipFill rotWithShape="1">
          <a:blip r:embed="rId3">
            <a:alphaModFix/>
          </a:blip>
          <a:srcRect b="0" l="0" r="0" t="0"/>
          <a:stretch/>
        </p:blipFill>
        <p:spPr>
          <a:xfrm>
            <a:off x="0" y="246063"/>
            <a:ext cx="12192000" cy="6364287"/>
          </a:xfrm>
          <a:prstGeom prst="rect">
            <a:avLst/>
          </a:prstGeom>
          <a:noFill/>
          <a:ln>
            <a:noFill/>
          </a:ln>
        </p:spPr>
      </p:pic>
      <p:sp>
        <p:nvSpPr>
          <p:cNvPr id="256" name="Google Shape;256;p42"/>
          <p:cNvSpPr/>
          <p:nvPr/>
        </p:nvSpPr>
        <p:spPr>
          <a:xfrm>
            <a:off x="0" y="570528"/>
            <a:ext cx="353961" cy="206477"/>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42"/>
          <p:cNvSpPr/>
          <p:nvPr/>
        </p:nvSpPr>
        <p:spPr>
          <a:xfrm>
            <a:off x="0" y="570527"/>
            <a:ext cx="353961" cy="206477"/>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3"/>
          <p:cNvSpPr txBox="1"/>
          <p:nvPr>
            <p:ph type="ctrTitle"/>
          </p:nvPr>
        </p:nvSpPr>
        <p:spPr>
          <a:xfrm>
            <a:off x="1524000" y="1024759"/>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FF0000"/>
              </a:buClr>
              <a:buSzPts val="6000"/>
              <a:buFont typeface="Calibri"/>
              <a:buNone/>
            </a:pPr>
            <a:r>
              <a:rPr lang="tr-TR">
                <a:solidFill>
                  <a:srgbClr val="FF0000"/>
                </a:solidFill>
              </a:rPr>
              <a:t>ÖZISI</a:t>
            </a:r>
            <a:endParaRPr>
              <a:solidFill>
                <a:srgbClr val="FF0000"/>
              </a:solidFill>
            </a:endParaRPr>
          </a:p>
        </p:txBody>
      </p:sp>
      <p:sp>
        <p:nvSpPr>
          <p:cNvPr id="263" name="Google Shape;263;p4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FF0000"/>
              </a:buClr>
              <a:buSzPts val="2800"/>
              <a:buNone/>
            </a:pPr>
            <a:r>
              <a:rPr lang="tr-TR" sz="2800">
                <a:solidFill>
                  <a:srgbClr val="FF0000"/>
                </a:solidFill>
              </a:rPr>
              <a:t>ISINMANIN MADDENİN CİNSİYLE İLİŞKİSİ</a:t>
            </a:r>
            <a:endParaRPr sz="2800">
              <a:solidFill>
                <a:srgbClr val="FF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4"/>
          <p:cNvSpPr txBox="1"/>
          <p:nvPr>
            <p:ph idx="1" type="body"/>
          </p:nvPr>
        </p:nvSpPr>
        <p:spPr>
          <a:xfrm>
            <a:off x="760563" y="1023368"/>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tr-TR"/>
              <a:t>Başlangıç sıcaklıkları ve miktarları aynı olan su ve etil alkol, özdeş ısıtıcılarla eşit süre ısıtıldığında son sıcaklıklarının aynı olmadığı gözlenir. Buradan maddelerin sıcaklık artışının sıvının cinsine bağlı olduğu görülür.</a:t>
            </a:r>
            <a:endParaRPr/>
          </a:p>
        </p:txBody>
      </p:sp>
      <p:pic>
        <p:nvPicPr>
          <p:cNvPr descr="bandicam 2020-08-28 11-09-24-644" id="269" name="Google Shape;269;p44"/>
          <p:cNvPicPr preferRelativeResize="0"/>
          <p:nvPr/>
        </p:nvPicPr>
        <p:blipFill rotWithShape="1">
          <a:blip r:embed="rId3">
            <a:alphaModFix/>
          </a:blip>
          <a:srcRect b="39457" l="0" r="64017" t="15910"/>
          <a:stretch/>
        </p:blipFill>
        <p:spPr>
          <a:xfrm>
            <a:off x="3493214" y="3046288"/>
            <a:ext cx="4387065" cy="279457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descr="bandicam 2020-08-28 11-09-27-028" id="274" name="Google Shape;274;p45"/>
          <p:cNvPicPr preferRelativeResize="0"/>
          <p:nvPr/>
        </p:nvPicPr>
        <p:blipFill rotWithShape="1">
          <a:blip r:embed="rId3">
            <a:alphaModFix/>
          </a:blip>
          <a:srcRect b="0" l="0" r="0" t="0"/>
          <a:stretch/>
        </p:blipFill>
        <p:spPr>
          <a:xfrm>
            <a:off x="0" y="298450"/>
            <a:ext cx="12192000" cy="62611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6"/>
          <p:cNvSpPr txBox="1"/>
          <p:nvPr>
            <p:ph idx="1" type="body"/>
          </p:nvPr>
        </p:nvSpPr>
        <p:spPr>
          <a:xfrm>
            <a:off x="708804" y="773202"/>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tr-TR"/>
              <a:t>Bir maddenin 1 gramının sıcaklığını 1 °C artırmak için gerekli olan ısı miktarına </a:t>
            </a:r>
            <a:r>
              <a:rPr lang="tr-TR">
                <a:solidFill>
                  <a:srgbClr val="FF0000"/>
                </a:solidFill>
              </a:rPr>
              <a:t>öz ısı </a:t>
            </a:r>
            <a:r>
              <a:rPr lang="tr-TR"/>
              <a:t>denir.</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tr-TR"/>
              <a:t>Öz ısı </a:t>
            </a:r>
            <a:r>
              <a:rPr lang="tr-TR">
                <a:solidFill>
                  <a:srgbClr val="FF0000"/>
                </a:solidFill>
              </a:rPr>
              <a:t>c </a:t>
            </a:r>
            <a:r>
              <a:rPr lang="tr-TR"/>
              <a:t>sembolü ile gösterilir. </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tr-TR"/>
              <a:t>Kalori ve joule ısı birimleri olduğu için, öz ısı birimleri </a:t>
            </a:r>
            <a:r>
              <a:rPr lang="tr-TR">
                <a:solidFill>
                  <a:srgbClr val="FF0000"/>
                </a:solidFill>
              </a:rPr>
              <a:t>cal / g°C </a:t>
            </a:r>
            <a:r>
              <a:rPr lang="tr-TR"/>
              <a:t>veya </a:t>
            </a:r>
            <a:endParaRPr/>
          </a:p>
          <a:p>
            <a:pPr indent="0" lvl="0" marL="0" rtl="0" algn="l">
              <a:lnSpc>
                <a:spcPct val="90000"/>
              </a:lnSpc>
              <a:spcBef>
                <a:spcPts val="1000"/>
              </a:spcBef>
              <a:spcAft>
                <a:spcPts val="0"/>
              </a:spcAft>
              <a:buClr>
                <a:srgbClr val="FF0000"/>
              </a:buClr>
              <a:buSzPts val="2800"/>
              <a:buNone/>
            </a:pPr>
            <a:r>
              <a:rPr lang="tr-TR">
                <a:solidFill>
                  <a:srgbClr val="FF0000"/>
                </a:solidFill>
              </a:rPr>
              <a:t>j / g°C </a:t>
            </a:r>
            <a:r>
              <a:rPr lang="tr-TR"/>
              <a:t>dir. </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7"/>
          <p:cNvSpPr txBox="1"/>
          <p:nvPr>
            <p:ph type="title"/>
          </p:nvPr>
        </p:nvSpPr>
        <p:spPr>
          <a:xfrm>
            <a:off x="1676400" y="406221"/>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lang="tr-TR" sz="3200"/>
              <a:t>Öz ısı maddeler için ayırt edici bir özelliktir. </a:t>
            </a:r>
            <a:r>
              <a:rPr lang="tr-TR" sz="3200">
                <a:solidFill>
                  <a:schemeClr val="lt1"/>
                </a:solidFill>
              </a:rPr>
              <a:t>Bu nedenle farklı maddelerin öz ısıları birbirinden farklıdır.</a:t>
            </a:r>
            <a:endParaRPr sz="3200">
              <a:solidFill>
                <a:schemeClr val="lt1"/>
              </a:solidFill>
            </a:endParaRPr>
          </a:p>
        </p:txBody>
      </p:sp>
      <p:pic>
        <p:nvPicPr>
          <p:cNvPr descr="bandicam 2020-08-28 11-09-29-724" id="285" name="Google Shape;285;p47"/>
          <p:cNvPicPr preferRelativeResize="0"/>
          <p:nvPr/>
        </p:nvPicPr>
        <p:blipFill rotWithShape="1">
          <a:blip r:embed="rId3">
            <a:alphaModFix/>
          </a:blip>
          <a:srcRect b="0" l="0" r="53825" t="21866"/>
          <a:stretch/>
        </p:blipFill>
        <p:spPr>
          <a:xfrm>
            <a:off x="2840805" y="1268859"/>
            <a:ext cx="5609690" cy="486431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FF0000"/>
              </a:buClr>
              <a:buSzPts val="2800"/>
              <a:buChar char="•"/>
            </a:pPr>
            <a:r>
              <a:rPr lang="tr-TR">
                <a:solidFill>
                  <a:srgbClr val="FF0000"/>
                </a:solidFill>
              </a:rPr>
              <a:t>Öz ısı maddeler için ayırt edici bir özelliktir ve sabittir. Madde miktarının değişmesi öz ısıyı değiştirmez.</a:t>
            </a:r>
            <a:endParaRPr>
              <a:solidFill>
                <a:srgbClr val="FF0000"/>
              </a:solidFill>
            </a:endParaRPr>
          </a:p>
        </p:txBody>
      </p:sp>
      <p:pic>
        <p:nvPicPr>
          <p:cNvPr id="291" name="Google Shape;291;p48"/>
          <p:cNvPicPr preferRelativeResize="0"/>
          <p:nvPr/>
        </p:nvPicPr>
        <p:blipFill rotWithShape="1">
          <a:blip r:embed="rId3">
            <a:alphaModFix/>
          </a:blip>
          <a:srcRect b="0" l="0" r="0" t="0"/>
          <a:stretch/>
        </p:blipFill>
        <p:spPr>
          <a:xfrm>
            <a:off x="601366" y="466157"/>
            <a:ext cx="3989213" cy="135401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descr="bandicam 2020-08-28 11-09-35-400" id="296" name="Google Shape;296;p49"/>
          <p:cNvPicPr preferRelativeResize="0"/>
          <p:nvPr/>
        </p:nvPicPr>
        <p:blipFill rotWithShape="1">
          <a:blip r:embed="rId3">
            <a:alphaModFix/>
          </a:blip>
          <a:srcRect b="0" l="0" r="0" t="0"/>
          <a:stretch/>
        </p:blipFill>
        <p:spPr>
          <a:xfrm>
            <a:off x="0" y="298450"/>
            <a:ext cx="12192000" cy="62611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descr="bandicam 2020-08-28 11-09-37-123" id="301" name="Google Shape;301;p50"/>
          <p:cNvPicPr preferRelativeResize="0"/>
          <p:nvPr/>
        </p:nvPicPr>
        <p:blipFill rotWithShape="1">
          <a:blip r:embed="rId3">
            <a:alphaModFix/>
          </a:blip>
          <a:srcRect b="0" l="0" r="0" t="0"/>
          <a:stretch/>
        </p:blipFill>
        <p:spPr>
          <a:xfrm>
            <a:off x="0" y="298450"/>
            <a:ext cx="12192000" cy="62611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descr="bandicam 2020-08-28 11-09-38-988" id="306" name="Google Shape;306;p51"/>
          <p:cNvPicPr preferRelativeResize="0"/>
          <p:nvPr/>
        </p:nvPicPr>
        <p:blipFill rotWithShape="1">
          <a:blip r:embed="rId3">
            <a:alphaModFix/>
          </a:blip>
          <a:srcRect b="0" l="0" r="0" t="0"/>
          <a:stretch/>
        </p:blipFill>
        <p:spPr>
          <a:xfrm>
            <a:off x="0" y="298450"/>
            <a:ext cx="12192000" cy="6261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descr="bandicam 2019-05-06 15-18-39-234" id="105" name="Google Shape;105;p16"/>
          <p:cNvPicPr preferRelativeResize="0"/>
          <p:nvPr/>
        </p:nvPicPr>
        <p:blipFill rotWithShape="1">
          <a:blip r:embed="rId3">
            <a:alphaModFix/>
          </a:blip>
          <a:srcRect b="0" l="0" r="0" t="0"/>
          <a:stretch/>
        </p:blipFill>
        <p:spPr>
          <a:xfrm>
            <a:off x="0" y="374650"/>
            <a:ext cx="12192000" cy="6107113"/>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descr="bandicam 2020-08-28 11-09-40-334" id="311" name="Google Shape;311;p52"/>
          <p:cNvPicPr preferRelativeResize="0"/>
          <p:nvPr/>
        </p:nvPicPr>
        <p:blipFill rotWithShape="1">
          <a:blip r:embed="rId3">
            <a:alphaModFix/>
          </a:blip>
          <a:srcRect b="0" l="0" r="0" t="0"/>
          <a:stretch/>
        </p:blipFill>
        <p:spPr>
          <a:xfrm>
            <a:off x="0" y="298450"/>
            <a:ext cx="12192000" cy="62611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descr="bandicam 2020-08-28 11-09-31-850" id="316" name="Google Shape;316;p53"/>
          <p:cNvPicPr preferRelativeResize="0"/>
          <p:nvPr/>
        </p:nvPicPr>
        <p:blipFill rotWithShape="1">
          <a:blip r:embed="rId3">
            <a:alphaModFix/>
          </a:blip>
          <a:srcRect b="0" l="0" r="0" t="0"/>
          <a:stretch/>
        </p:blipFill>
        <p:spPr>
          <a:xfrm>
            <a:off x="0" y="298450"/>
            <a:ext cx="12192000" cy="62611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descr="bandicam 2020-08-28 11-09-33-492" id="321" name="Google Shape;321;p54"/>
          <p:cNvPicPr preferRelativeResize="0"/>
          <p:nvPr/>
        </p:nvPicPr>
        <p:blipFill rotWithShape="1">
          <a:blip r:embed="rId3">
            <a:alphaModFix/>
          </a:blip>
          <a:srcRect b="0" l="0" r="0" t="0"/>
          <a:stretch/>
        </p:blipFill>
        <p:spPr>
          <a:xfrm>
            <a:off x="0" y="298450"/>
            <a:ext cx="12192000" cy="62611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5"/>
          <p:cNvSpPr txBox="1"/>
          <p:nvPr>
            <p:ph idx="1" type="body"/>
          </p:nvPr>
        </p:nvSpPr>
        <p:spPr>
          <a:xfrm>
            <a:off x="769189" y="1144138"/>
            <a:ext cx="10515600" cy="4351338"/>
          </a:xfrm>
          <a:prstGeom prst="rect">
            <a:avLst/>
          </a:prstGeom>
          <a:noFill/>
          <a:ln>
            <a:noFill/>
          </a:ln>
        </p:spPr>
        <p:txBody>
          <a:bodyPr anchorCtr="0" anchor="t" bIns="45700" lIns="91425" spcFirstLastPara="1" rIns="91425" wrap="square" tIns="45700">
            <a:noAutofit/>
          </a:bodyPr>
          <a:lstStyle/>
          <a:p>
            <a:pPr indent="-50800" lvl="0" marL="228600" rtl="0" algn="l">
              <a:lnSpc>
                <a:spcPct val="90000"/>
              </a:lnSpc>
              <a:spcBef>
                <a:spcPts val="0"/>
              </a:spcBef>
              <a:spcAft>
                <a:spcPts val="0"/>
              </a:spcAft>
              <a:buClr>
                <a:schemeClr val="dk1"/>
              </a:buClr>
              <a:buSzPts val="2800"/>
              <a:buNone/>
            </a:pPr>
            <a:r>
              <a:t/>
            </a:r>
            <a:endParaRPr>
              <a:solidFill>
                <a:schemeClr val="lt1"/>
              </a:solidFill>
            </a:endParaRPr>
          </a:p>
          <a:p>
            <a:pPr indent="-228600" lvl="0" marL="228600" rtl="0" algn="l">
              <a:lnSpc>
                <a:spcPct val="90000"/>
              </a:lnSpc>
              <a:spcBef>
                <a:spcPts val="1000"/>
              </a:spcBef>
              <a:spcAft>
                <a:spcPts val="0"/>
              </a:spcAft>
              <a:buClr>
                <a:schemeClr val="dk1"/>
              </a:buClr>
              <a:buSzPts val="2800"/>
              <a:buChar char="•"/>
            </a:pPr>
            <a:r>
              <a:rPr lang="tr-TR"/>
              <a:t>Miktarı ve başlangıç sıcaklığı eşit olan maddeler özdeş ısıtıcılar ile ısıtıldığında öz ısısı küçük olan maddenin sıcaklık değişimi daha fazla olur. </a:t>
            </a:r>
            <a:endParaRPr/>
          </a:p>
          <a:p>
            <a:pPr indent="-228600" lvl="0" marL="228600" rtl="0" algn="l">
              <a:lnSpc>
                <a:spcPct val="90000"/>
              </a:lnSpc>
              <a:spcBef>
                <a:spcPts val="1000"/>
              </a:spcBef>
              <a:spcAft>
                <a:spcPts val="0"/>
              </a:spcAft>
              <a:buClr>
                <a:schemeClr val="dk1"/>
              </a:buClr>
              <a:buSzPts val="2800"/>
              <a:buChar char="•"/>
            </a:pPr>
            <a:r>
              <a:rPr lang="tr-TR"/>
              <a:t>Bir başka ifadeyle </a:t>
            </a:r>
            <a:r>
              <a:rPr lang="tr-TR">
                <a:solidFill>
                  <a:srgbClr val="FF0000"/>
                </a:solidFill>
              </a:rPr>
              <a:t>öz ısısı küçük olan maddeler çabuk ısınır ve çabuk soğur.</a:t>
            </a:r>
            <a:endParaRPr>
              <a:solidFill>
                <a:srgbClr val="FF0000"/>
              </a:solidFill>
            </a:endParaRPr>
          </a:p>
        </p:txBody>
      </p:sp>
      <p:pic>
        <p:nvPicPr>
          <p:cNvPr id="327" name="Google Shape;327;p55"/>
          <p:cNvPicPr preferRelativeResize="0"/>
          <p:nvPr/>
        </p:nvPicPr>
        <p:blipFill rotWithShape="1">
          <a:blip r:embed="rId3">
            <a:alphaModFix/>
          </a:blip>
          <a:srcRect b="0" l="0" r="0" t="0"/>
          <a:stretch/>
        </p:blipFill>
        <p:spPr>
          <a:xfrm>
            <a:off x="773894" y="0"/>
            <a:ext cx="3989213" cy="1354016"/>
          </a:xfrm>
          <a:prstGeom prst="rect">
            <a:avLst/>
          </a:prstGeom>
          <a:noFill/>
          <a:ln>
            <a:noFill/>
          </a:ln>
        </p:spPr>
      </p:pic>
      <p:pic>
        <p:nvPicPr>
          <p:cNvPr descr="bandicam 2020-08-28 11-09-24-644" id="328" name="Google Shape;328;p55"/>
          <p:cNvPicPr preferRelativeResize="0"/>
          <p:nvPr/>
        </p:nvPicPr>
        <p:blipFill rotWithShape="1">
          <a:blip r:embed="rId4">
            <a:alphaModFix/>
          </a:blip>
          <a:srcRect b="39457" l="0" r="64017" t="15910"/>
          <a:stretch/>
        </p:blipFill>
        <p:spPr>
          <a:xfrm>
            <a:off x="3488077" y="3760342"/>
            <a:ext cx="4387065" cy="279457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pic>
        <p:nvPicPr>
          <p:cNvPr descr="bandicam 2018-01-21 22-06-07-527" id="333" name="Google Shape;333;p56"/>
          <p:cNvPicPr preferRelativeResize="0"/>
          <p:nvPr/>
        </p:nvPicPr>
        <p:blipFill rotWithShape="1">
          <a:blip r:embed="rId3">
            <a:alphaModFix/>
          </a:blip>
          <a:srcRect b="0" l="0" r="0" t="0"/>
          <a:stretch/>
        </p:blipFill>
        <p:spPr>
          <a:xfrm>
            <a:off x="0" y="63500"/>
            <a:ext cx="12192000" cy="6729413"/>
          </a:xfrm>
          <a:prstGeom prst="rect">
            <a:avLst/>
          </a:prstGeom>
          <a:noFill/>
          <a:ln>
            <a:noFill/>
          </a:ln>
        </p:spPr>
      </p:pic>
      <p:pic>
        <p:nvPicPr>
          <p:cNvPr id="334" name="Google Shape;334;p56"/>
          <p:cNvPicPr preferRelativeResize="0"/>
          <p:nvPr/>
        </p:nvPicPr>
        <p:blipFill rotWithShape="1">
          <a:blip r:embed="rId4">
            <a:alphaModFix/>
          </a:blip>
          <a:srcRect b="0" l="0" r="0" t="0"/>
          <a:stretch/>
        </p:blipFill>
        <p:spPr>
          <a:xfrm>
            <a:off x="0" y="246063"/>
            <a:ext cx="940949" cy="324465"/>
          </a:xfrm>
          <a:prstGeom prst="rect">
            <a:avLst/>
          </a:prstGeom>
          <a:noFill/>
          <a:ln>
            <a:noFill/>
          </a:ln>
        </p:spPr>
      </p:pic>
      <p:sp>
        <p:nvSpPr>
          <p:cNvPr id="335" name="Google Shape;335;p56"/>
          <p:cNvSpPr/>
          <p:nvPr/>
        </p:nvSpPr>
        <p:spPr>
          <a:xfrm flipH="1" rot="10800000">
            <a:off x="9101191" y="6445046"/>
            <a:ext cx="1491465" cy="412954"/>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descr="bandicam 2018-01-21 22-06-09-300" id="340" name="Google Shape;340;p57"/>
          <p:cNvPicPr preferRelativeResize="0"/>
          <p:nvPr/>
        </p:nvPicPr>
        <p:blipFill rotWithShape="1">
          <a:blip r:embed="rId3">
            <a:alphaModFix/>
          </a:blip>
          <a:srcRect b="0" l="0" r="0" t="0"/>
          <a:stretch/>
        </p:blipFill>
        <p:spPr>
          <a:xfrm>
            <a:off x="0" y="63500"/>
            <a:ext cx="12192000" cy="6729413"/>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pic>
        <p:nvPicPr>
          <p:cNvPr descr="bandicam 2020-08-28 11-10-45-836" id="345" name="Google Shape;345;p58"/>
          <p:cNvPicPr preferRelativeResize="0"/>
          <p:nvPr/>
        </p:nvPicPr>
        <p:blipFill rotWithShape="1">
          <a:blip r:embed="rId3">
            <a:alphaModFix/>
          </a:blip>
          <a:srcRect b="0" l="0" r="0" t="0"/>
          <a:stretch/>
        </p:blipFill>
        <p:spPr>
          <a:xfrm>
            <a:off x="0" y="28575"/>
            <a:ext cx="12192000" cy="68008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pic>
        <p:nvPicPr>
          <p:cNvPr descr="bandicam 2020-08-28 11-10-48-173" id="350" name="Google Shape;350;p59"/>
          <p:cNvPicPr preferRelativeResize="0"/>
          <p:nvPr/>
        </p:nvPicPr>
        <p:blipFill rotWithShape="1">
          <a:blip r:embed="rId3">
            <a:alphaModFix/>
          </a:blip>
          <a:srcRect b="0" l="0" r="0" t="0"/>
          <a:stretch/>
        </p:blipFill>
        <p:spPr>
          <a:xfrm>
            <a:off x="0" y="28575"/>
            <a:ext cx="12192000" cy="68008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descr="bandicam 2018-01-21 22-05-23-908" id="355" name="Google Shape;355;p60"/>
          <p:cNvPicPr preferRelativeResize="0"/>
          <p:nvPr/>
        </p:nvPicPr>
        <p:blipFill rotWithShape="1">
          <a:blip r:embed="rId3">
            <a:alphaModFix/>
          </a:blip>
          <a:srcRect b="0" l="0" r="0" t="0"/>
          <a:stretch/>
        </p:blipFill>
        <p:spPr>
          <a:xfrm>
            <a:off x="0" y="96838"/>
            <a:ext cx="12192000" cy="6664325"/>
          </a:xfrm>
          <a:prstGeom prst="rect">
            <a:avLst/>
          </a:prstGeom>
          <a:noFill/>
          <a:ln>
            <a:noFill/>
          </a:ln>
        </p:spPr>
      </p:pic>
      <p:sp>
        <p:nvSpPr>
          <p:cNvPr id="356" name="Google Shape;356;p60"/>
          <p:cNvSpPr/>
          <p:nvPr/>
        </p:nvSpPr>
        <p:spPr>
          <a:xfrm flipH="1" rot="10800000">
            <a:off x="9512157" y="6445046"/>
            <a:ext cx="1491465" cy="412954"/>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pic>
        <p:nvPicPr>
          <p:cNvPr descr="bandicam 2018-01-21 22-05-25-500" id="361" name="Google Shape;361;p61"/>
          <p:cNvPicPr preferRelativeResize="0"/>
          <p:nvPr/>
        </p:nvPicPr>
        <p:blipFill rotWithShape="1">
          <a:blip r:embed="rId3">
            <a:alphaModFix/>
          </a:blip>
          <a:srcRect b="0" l="0" r="0" t="0"/>
          <a:stretch/>
        </p:blipFill>
        <p:spPr>
          <a:xfrm>
            <a:off x="0" y="96838"/>
            <a:ext cx="12192000" cy="6664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descr="bandicam 2019-05-06 15-18-40-339" id="110" name="Google Shape;110;p17"/>
          <p:cNvPicPr preferRelativeResize="0"/>
          <p:nvPr/>
        </p:nvPicPr>
        <p:blipFill rotWithShape="1">
          <a:blip r:embed="rId3">
            <a:alphaModFix/>
          </a:blip>
          <a:srcRect b="0" l="0" r="0" t="0"/>
          <a:stretch/>
        </p:blipFill>
        <p:spPr>
          <a:xfrm>
            <a:off x="0" y="374650"/>
            <a:ext cx="12192000" cy="6107113"/>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pic>
        <p:nvPicPr>
          <p:cNvPr descr="bandicam 2020-08-28 11-09-42-075" id="366" name="Google Shape;366;p62"/>
          <p:cNvPicPr preferRelativeResize="0"/>
          <p:nvPr/>
        </p:nvPicPr>
        <p:blipFill rotWithShape="1">
          <a:blip r:embed="rId3">
            <a:alphaModFix/>
          </a:blip>
          <a:srcRect b="0" l="0" r="0" t="0"/>
          <a:stretch/>
        </p:blipFill>
        <p:spPr>
          <a:xfrm>
            <a:off x="0" y="298450"/>
            <a:ext cx="12192000" cy="62611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pic>
        <p:nvPicPr>
          <p:cNvPr descr="bandicam 2020-08-28 11-09-43-017" id="371" name="Google Shape;371;p63"/>
          <p:cNvPicPr preferRelativeResize="0"/>
          <p:nvPr/>
        </p:nvPicPr>
        <p:blipFill rotWithShape="1">
          <a:blip r:embed="rId3">
            <a:alphaModFix/>
          </a:blip>
          <a:srcRect b="0" l="0" r="0" t="0"/>
          <a:stretch/>
        </p:blipFill>
        <p:spPr>
          <a:xfrm>
            <a:off x="0" y="298450"/>
            <a:ext cx="12192000" cy="62611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pic>
        <p:nvPicPr>
          <p:cNvPr descr="bandicam 2018-01-21 22-05-53-149" id="376" name="Google Shape;376;p64"/>
          <p:cNvPicPr preferRelativeResize="0"/>
          <p:nvPr/>
        </p:nvPicPr>
        <p:blipFill rotWithShape="1">
          <a:blip r:embed="rId3">
            <a:alphaModFix/>
          </a:blip>
          <a:srcRect b="0" l="0" r="0" t="0"/>
          <a:stretch/>
        </p:blipFill>
        <p:spPr>
          <a:xfrm>
            <a:off x="0" y="63500"/>
            <a:ext cx="12192000" cy="6729413"/>
          </a:xfrm>
          <a:prstGeom prst="rect">
            <a:avLst/>
          </a:prstGeom>
          <a:noFill/>
          <a:ln>
            <a:noFill/>
          </a:ln>
        </p:spPr>
      </p:pic>
      <p:pic>
        <p:nvPicPr>
          <p:cNvPr id="377" name="Google Shape;377;p64"/>
          <p:cNvPicPr preferRelativeResize="0"/>
          <p:nvPr/>
        </p:nvPicPr>
        <p:blipFill rotWithShape="1">
          <a:blip r:embed="rId4">
            <a:alphaModFix/>
          </a:blip>
          <a:srcRect b="0" l="0" r="0" t="0"/>
          <a:stretch/>
        </p:blipFill>
        <p:spPr>
          <a:xfrm>
            <a:off x="0" y="147740"/>
            <a:ext cx="940949" cy="35370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pic>
        <p:nvPicPr>
          <p:cNvPr descr="bandicam 2018-01-21 22-05-54-844" id="382" name="Google Shape;382;p65"/>
          <p:cNvPicPr preferRelativeResize="0"/>
          <p:nvPr/>
        </p:nvPicPr>
        <p:blipFill rotWithShape="1">
          <a:blip r:embed="rId3">
            <a:alphaModFix/>
          </a:blip>
          <a:srcRect b="0" l="0" r="0" t="0"/>
          <a:stretch/>
        </p:blipFill>
        <p:spPr>
          <a:xfrm>
            <a:off x="0" y="63500"/>
            <a:ext cx="12192000" cy="6729413"/>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pic>
        <p:nvPicPr>
          <p:cNvPr descr="bandicam 2020-08-28 11-10-17-721" id="387" name="Google Shape;387;p66"/>
          <p:cNvPicPr preferRelativeResize="0"/>
          <p:nvPr/>
        </p:nvPicPr>
        <p:blipFill rotWithShape="1">
          <a:blip r:embed="rId3">
            <a:alphaModFix/>
          </a:blip>
          <a:srcRect b="0" l="0" r="0" t="0"/>
          <a:stretch/>
        </p:blipFill>
        <p:spPr>
          <a:xfrm>
            <a:off x="0" y="230188"/>
            <a:ext cx="12192000" cy="639762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descr="bandicam 2020-08-28 11-10-19-259" id="392" name="Google Shape;392;p67"/>
          <p:cNvPicPr preferRelativeResize="0"/>
          <p:nvPr/>
        </p:nvPicPr>
        <p:blipFill rotWithShape="1">
          <a:blip r:embed="rId3">
            <a:alphaModFix/>
          </a:blip>
          <a:srcRect b="0" l="0" r="0" t="0"/>
          <a:stretch/>
        </p:blipFill>
        <p:spPr>
          <a:xfrm>
            <a:off x="0" y="189092"/>
            <a:ext cx="12192000" cy="639762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pic>
        <p:nvPicPr>
          <p:cNvPr descr="bandicam 2018-01-21 22-06-18-178" id="397" name="Google Shape;397;p68"/>
          <p:cNvPicPr preferRelativeResize="0"/>
          <p:nvPr/>
        </p:nvPicPr>
        <p:blipFill rotWithShape="1">
          <a:blip r:embed="rId3">
            <a:alphaModFix/>
          </a:blip>
          <a:srcRect b="0" l="0" r="0" t="0"/>
          <a:stretch/>
        </p:blipFill>
        <p:spPr>
          <a:xfrm>
            <a:off x="0" y="63500"/>
            <a:ext cx="12192000" cy="6729413"/>
          </a:xfrm>
          <a:prstGeom prst="rect">
            <a:avLst/>
          </a:prstGeom>
          <a:noFill/>
          <a:ln>
            <a:noFill/>
          </a:ln>
        </p:spPr>
      </p:pic>
      <p:pic>
        <p:nvPicPr>
          <p:cNvPr id="398" name="Google Shape;398;p68"/>
          <p:cNvPicPr preferRelativeResize="0"/>
          <p:nvPr/>
        </p:nvPicPr>
        <p:blipFill rotWithShape="1">
          <a:blip r:embed="rId4">
            <a:alphaModFix/>
          </a:blip>
          <a:srcRect b="0" l="0" r="0" t="0"/>
          <a:stretch/>
        </p:blipFill>
        <p:spPr>
          <a:xfrm>
            <a:off x="0" y="147740"/>
            <a:ext cx="940949" cy="275047"/>
          </a:xfrm>
          <a:prstGeom prst="rect">
            <a:avLst/>
          </a:prstGeom>
          <a:noFill/>
          <a:ln>
            <a:noFill/>
          </a:ln>
        </p:spPr>
      </p:pic>
      <p:sp>
        <p:nvSpPr>
          <p:cNvPr id="399" name="Google Shape;399;p68"/>
          <p:cNvSpPr/>
          <p:nvPr/>
        </p:nvSpPr>
        <p:spPr>
          <a:xfrm flipH="1" rot="10800000">
            <a:off x="0" y="422787"/>
            <a:ext cx="117987" cy="412954"/>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68"/>
          <p:cNvSpPr/>
          <p:nvPr/>
        </p:nvSpPr>
        <p:spPr>
          <a:xfrm flipH="1" rot="10800000">
            <a:off x="9101191" y="6445046"/>
            <a:ext cx="1491465" cy="412954"/>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pic>
        <p:nvPicPr>
          <p:cNvPr descr="bandicam 2018-01-21 22-06-19-853" id="405" name="Google Shape;405;p69"/>
          <p:cNvPicPr preferRelativeResize="0"/>
          <p:nvPr/>
        </p:nvPicPr>
        <p:blipFill rotWithShape="1">
          <a:blip r:embed="rId3">
            <a:alphaModFix/>
          </a:blip>
          <a:srcRect b="0" l="0" r="0" t="0"/>
          <a:stretch/>
        </p:blipFill>
        <p:spPr>
          <a:xfrm>
            <a:off x="0" y="63500"/>
            <a:ext cx="12192000" cy="6729413"/>
          </a:xfrm>
          <a:prstGeom prst="rect">
            <a:avLst/>
          </a:prstGeom>
          <a:noFill/>
          <a:ln>
            <a:noFill/>
          </a:ln>
        </p:spPr>
      </p:pic>
      <p:sp>
        <p:nvSpPr>
          <p:cNvPr id="406" name="Google Shape;406;p69"/>
          <p:cNvSpPr/>
          <p:nvPr/>
        </p:nvSpPr>
        <p:spPr>
          <a:xfrm flipH="1" rot="10800000">
            <a:off x="0" y="507026"/>
            <a:ext cx="98323" cy="328715"/>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69"/>
          <p:cNvSpPr/>
          <p:nvPr/>
        </p:nvSpPr>
        <p:spPr>
          <a:xfrm flipH="1" rot="10800000">
            <a:off x="0" y="422787"/>
            <a:ext cx="117987" cy="412954"/>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8" name="Google Shape;408;p69"/>
          <p:cNvSpPr/>
          <p:nvPr/>
        </p:nvSpPr>
        <p:spPr>
          <a:xfrm flipH="1" rot="10800000">
            <a:off x="0" y="422787"/>
            <a:ext cx="117987" cy="412954"/>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pic>
        <p:nvPicPr>
          <p:cNvPr descr="bandicam 2020-08-28 11-10-23-419" id="413" name="Google Shape;413;p70"/>
          <p:cNvPicPr preferRelativeResize="0"/>
          <p:nvPr/>
        </p:nvPicPr>
        <p:blipFill rotWithShape="1">
          <a:blip r:embed="rId3">
            <a:alphaModFix/>
          </a:blip>
          <a:srcRect b="0" l="0" r="0" t="0"/>
          <a:stretch/>
        </p:blipFill>
        <p:spPr>
          <a:xfrm>
            <a:off x="0" y="28575"/>
            <a:ext cx="12192000" cy="680085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pic>
        <p:nvPicPr>
          <p:cNvPr descr="bandicam 2020-08-28 11-10-24-693" id="418" name="Google Shape;418;p71"/>
          <p:cNvPicPr preferRelativeResize="0"/>
          <p:nvPr/>
        </p:nvPicPr>
        <p:blipFill rotWithShape="1">
          <a:blip r:embed="rId3">
            <a:alphaModFix/>
          </a:blip>
          <a:srcRect b="0" l="0" r="0" t="0"/>
          <a:stretch/>
        </p:blipFill>
        <p:spPr>
          <a:xfrm>
            <a:off x="0" y="28575"/>
            <a:ext cx="12192000" cy="6800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descr="bandicam 2019-05-06 15-18-41-339" id="115" name="Google Shape;115;p18"/>
          <p:cNvPicPr preferRelativeResize="0"/>
          <p:nvPr/>
        </p:nvPicPr>
        <p:blipFill rotWithShape="1">
          <a:blip r:embed="rId3">
            <a:alphaModFix/>
          </a:blip>
          <a:srcRect b="0" l="0" r="0" t="0"/>
          <a:stretch/>
        </p:blipFill>
        <p:spPr>
          <a:xfrm>
            <a:off x="0" y="374650"/>
            <a:ext cx="12192000" cy="6107113"/>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7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FF0000"/>
              </a:buClr>
              <a:buSzPts val="2800"/>
              <a:buChar char="•"/>
            </a:pPr>
            <a:r>
              <a:rPr lang="tr-TR">
                <a:solidFill>
                  <a:srgbClr val="FF0000"/>
                </a:solidFill>
              </a:rPr>
              <a:t>Öz ısısı yüksek olan maddeler soğuduklarında etrafa daha fazla ısı verdikleri için mum ve buz gibi cisimlerde daha fazla ilerler.</a:t>
            </a:r>
            <a:endParaRPr>
              <a:solidFill>
                <a:srgbClr val="FF0000"/>
              </a:solidFill>
            </a:endParaRPr>
          </a:p>
        </p:txBody>
      </p:sp>
      <p:pic>
        <p:nvPicPr>
          <p:cNvPr id="424" name="Google Shape;424;p72"/>
          <p:cNvPicPr preferRelativeResize="0"/>
          <p:nvPr/>
        </p:nvPicPr>
        <p:blipFill rotWithShape="1">
          <a:blip r:embed="rId3">
            <a:alphaModFix/>
          </a:blip>
          <a:srcRect b="0" l="0" r="0" t="0"/>
          <a:stretch/>
        </p:blipFill>
        <p:spPr>
          <a:xfrm>
            <a:off x="972302" y="336760"/>
            <a:ext cx="3989213" cy="1354016"/>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pic>
        <p:nvPicPr>
          <p:cNvPr descr="C:\Users\hp\Desktop\Ekran Alıntısı.PNG" id="429" name="Google Shape;429;p73"/>
          <p:cNvPicPr preferRelativeResize="0"/>
          <p:nvPr/>
        </p:nvPicPr>
        <p:blipFill rotWithShape="1">
          <a:blip r:embed="rId3">
            <a:alphaModFix/>
          </a:blip>
          <a:srcRect b="0" l="0" r="0" t="0"/>
          <a:stretch/>
        </p:blipFill>
        <p:spPr>
          <a:xfrm>
            <a:off x="2376129" y="431320"/>
            <a:ext cx="6315232" cy="5891842"/>
          </a:xfrm>
          <a:prstGeom prst="rect">
            <a:avLst/>
          </a:prstGeom>
          <a:noFill/>
          <a:ln>
            <a:noFill/>
          </a:ln>
        </p:spPr>
      </p:pic>
      <p:sp>
        <p:nvSpPr>
          <p:cNvPr id="430" name="Google Shape;430;p73"/>
          <p:cNvSpPr/>
          <p:nvPr/>
        </p:nvSpPr>
        <p:spPr>
          <a:xfrm>
            <a:off x="5607170" y="5581290"/>
            <a:ext cx="431321" cy="353683"/>
          </a:xfrm>
          <a:prstGeom prst="ellipse">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31" name="Google Shape;431;p73"/>
          <p:cNvPicPr preferRelativeResize="0"/>
          <p:nvPr/>
        </p:nvPicPr>
        <p:blipFill rotWithShape="1">
          <a:blip r:embed="rId4">
            <a:alphaModFix/>
          </a:blip>
          <a:srcRect b="0" l="0" r="0" t="0"/>
          <a:stretch/>
        </p:blipFill>
        <p:spPr>
          <a:xfrm>
            <a:off x="0" y="147740"/>
            <a:ext cx="940949" cy="35370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1822"/>
                                        <p:tgtEl>
                                          <p:spTgt spid="4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pic>
        <p:nvPicPr>
          <p:cNvPr descr="bandicam 2020-08-28 11-10-49-348" id="436" name="Google Shape;436;p74"/>
          <p:cNvPicPr preferRelativeResize="0"/>
          <p:nvPr/>
        </p:nvPicPr>
        <p:blipFill rotWithShape="1">
          <a:blip r:embed="rId3">
            <a:alphaModFix/>
          </a:blip>
          <a:srcRect b="0" l="0" r="0" t="0"/>
          <a:stretch/>
        </p:blipFill>
        <p:spPr>
          <a:xfrm>
            <a:off x="0" y="28575"/>
            <a:ext cx="12192000" cy="680085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pic>
        <p:nvPicPr>
          <p:cNvPr descr="bandicam 2020-08-28 11-10-51-050" id="441" name="Google Shape;441;p75"/>
          <p:cNvPicPr preferRelativeResize="0"/>
          <p:nvPr/>
        </p:nvPicPr>
        <p:blipFill rotWithShape="1">
          <a:blip r:embed="rId3">
            <a:alphaModFix/>
          </a:blip>
          <a:srcRect b="0" l="0" r="0" t="0"/>
          <a:stretch/>
        </p:blipFill>
        <p:spPr>
          <a:xfrm>
            <a:off x="0" y="28575"/>
            <a:ext cx="12192000" cy="680085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76"/>
          <p:cNvSpPr txBox="1"/>
          <p:nvPr>
            <p:ph type="ctrTitle"/>
          </p:nvPr>
        </p:nvSpPr>
        <p:spPr>
          <a:xfrm>
            <a:off x="1378722" y="1831664"/>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FF0000"/>
              </a:buClr>
              <a:buSzPts val="6000"/>
              <a:buFont typeface="Calibri"/>
              <a:buNone/>
            </a:pPr>
            <a:r>
              <a:rPr lang="tr-TR">
                <a:solidFill>
                  <a:srgbClr val="FF0000"/>
                </a:solidFill>
              </a:rPr>
              <a:t>ISI ALIŞVERİŞİ VE SICAKLIK DEĞİŞİMİ</a:t>
            </a:r>
            <a:endParaRPr>
              <a:solidFill>
                <a:srgbClr val="FF000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7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0000"/>
              </a:buClr>
              <a:buSzPts val="4400"/>
              <a:buFont typeface="Calibri"/>
              <a:buNone/>
            </a:pPr>
            <a:r>
              <a:rPr lang="tr-TR">
                <a:solidFill>
                  <a:srgbClr val="FF0000"/>
                </a:solidFill>
              </a:rPr>
              <a:t>Isı Enerjisi - Kütle İlişkisi</a:t>
            </a:r>
            <a:endParaRPr>
              <a:solidFill>
                <a:srgbClr val="FF0000"/>
              </a:solidFill>
            </a:endParaRPr>
          </a:p>
        </p:txBody>
      </p:sp>
      <p:sp>
        <p:nvSpPr>
          <p:cNvPr id="452" name="Google Shape;452;p77"/>
          <p:cNvSpPr txBox="1"/>
          <p:nvPr>
            <p:ph idx="1" type="body"/>
          </p:nvPr>
        </p:nvSpPr>
        <p:spPr>
          <a:xfrm>
            <a:off x="689465" y="1470111"/>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tr-TR"/>
              <a:t>İlk sıcaklıkları aynı olan özdeş maddeler eşit süre ısıtılırsa kütlesi az olanın sıcaklığı daha yüksek olacaktır.</a:t>
            </a:r>
            <a:endParaRPr/>
          </a:p>
        </p:txBody>
      </p:sp>
      <p:pic>
        <p:nvPicPr>
          <p:cNvPr descr="bandicam 2020-08-28 11-09-44-981" id="453" name="Google Shape;453;p77"/>
          <p:cNvPicPr preferRelativeResize="0"/>
          <p:nvPr/>
        </p:nvPicPr>
        <p:blipFill rotWithShape="1">
          <a:blip r:embed="rId3">
            <a:alphaModFix/>
          </a:blip>
          <a:srcRect b="10248" l="21194" r="31657" t="34944"/>
          <a:stretch/>
        </p:blipFill>
        <p:spPr>
          <a:xfrm>
            <a:off x="2774023" y="2389880"/>
            <a:ext cx="5748392" cy="3431569"/>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pic>
        <p:nvPicPr>
          <p:cNvPr descr="bandicam 2020-08-28 11-10-57-500" id="458" name="Google Shape;458;p78"/>
          <p:cNvPicPr preferRelativeResize="0"/>
          <p:nvPr/>
        </p:nvPicPr>
        <p:blipFill rotWithShape="1">
          <a:blip r:embed="rId3">
            <a:alphaModFix/>
          </a:blip>
          <a:srcRect b="0" l="0" r="0" t="0"/>
          <a:stretch/>
        </p:blipFill>
        <p:spPr>
          <a:xfrm>
            <a:off x="0" y="28575"/>
            <a:ext cx="12192000" cy="680085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pic>
        <p:nvPicPr>
          <p:cNvPr descr="bandicam 2020-08-28 11-10-58-921" id="463" name="Google Shape;463;p79"/>
          <p:cNvPicPr preferRelativeResize="0"/>
          <p:nvPr/>
        </p:nvPicPr>
        <p:blipFill rotWithShape="1">
          <a:blip r:embed="rId3">
            <a:alphaModFix/>
          </a:blip>
          <a:srcRect b="0" l="0" r="0" t="0"/>
          <a:stretch/>
        </p:blipFill>
        <p:spPr>
          <a:xfrm>
            <a:off x="0" y="28575"/>
            <a:ext cx="12192000" cy="680085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pic>
        <p:nvPicPr>
          <p:cNvPr descr="bandicam 2020-08-28 11-09-52-530" id="468" name="Google Shape;468;p80"/>
          <p:cNvPicPr preferRelativeResize="0"/>
          <p:nvPr/>
        </p:nvPicPr>
        <p:blipFill rotWithShape="1">
          <a:blip r:embed="rId3">
            <a:alphaModFix/>
          </a:blip>
          <a:srcRect b="0" l="0" r="0" t="0"/>
          <a:stretch/>
        </p:blipFill>
        <p:spPr>
          <a:xfrm>
            <a:off x="0" y="298450"/>
            <a:ext cx="12192000" cy="626110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pic>
        <p:nvPicPr>
          <p:cNvPr descr="bandicam 2020-08-28 11-09-53-752" id="473" name="Google Shape;473;p81"/>
          <p:cNvPicPr preferRelativeResize="0"/>
          <p:nvPr/>
        </p:nvPicPr>
        <p:blipFill rotWithShape="1">
          <a:blip r:embed="rId3">
            <a:alphaModFix/>
          </a:blip>
          <a:srcRect b="0" l="0" r="0" t="0"/>
          <a:stretch/>
        </p:blipFill>
        <p:spPr>
          <a:xfrm>
            <a:off x="0" y="298450"/>
            <a:ext cx="12192000" cy="6261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descr="bandicam 2019-05-06 15-18-42-757" id="120" name="Google Shape;120;p19"/>
          <p:cNvPicPr preferRelativeResize="0"/>
          <p:nvPr/>
        </p:nvPicPr>
        <p:blipFill rotWithShape="1">
          <a:blip r:embed="rId3">
            <a:alphaModFix/>
          </a:blip>
          <a:srcRect b="0" l="0" r="0" t="0"/>
          <a:stretch/>
        </p:blipFill>
        <p:spPr>
          <a:xfrm>
            <a:off x="0" y="374650"/>
            <a:ext cx="12192000" cy="6107113"/>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pic>
        <p:nvPicPr>
          <p:cNvPr descr="bandicam 2018-01-21 22-08-14-763" id="478" name="Google Shape;478;p82"/>
          <p:cNvPicPr preferRelativeResize="0"/>
          <p:nvPr/>
        </p:nvPicPr>
        <p:blipFill rotWithShape="1">
          <a:blip r:embed="rId3">
            <a:alphaModFix/>
          </a:blip>
          <a:srcRect b="0" l="0" r="0" t="0"/>
          <a:stretch/>
        </p:blipFill>
        <p:spPr>
          <a:xfrm>
            <a:off x="0" y="38100"/>
            <a:ext cx="12192000" cy="6780213"/>
          </a:xfrm>
          <a:prstGeom prst="rect">
            <a:avLst/>
          </a:prstGeom>
          <a:noFill/>
          <a:ln>
            <a:noFill/>
          </a:ln>
        </p:spPr>
      </p:pic>
      <p:pic>
        <p:nvPicPr>
          <p:cNvPr id="479" name="Google Shape;479;p82"/>
          <p:cNvPicPr preferRelativeResize="0"/>
          <p:nvPr/>
        </p:nvPicPr>
        <p:blipFill rotWithShape="1">
          <a:blip r:embed="rId4">
            <a:alphaModFix/>
          </a:blip>
          <a:srcRect b="0" l="0" r="0" t="0"/>
          <a:stretch/>
        </p:blipFill>
        <p:spPr>
          <a:xfrm>
            <a:off x="0" y="19664"/>
            <a:ext cx="1140542" cy="393290"/>
          </a:xfrm>
          <a:prstGeom prst="rect">
            <a:avLst/>
          </a:prstGeom>
          <a:noFill/>
          <a:ln>
            <a:noFill/>
          </a:ln>
        </p:spPr>
      </p:pic>
      <p:sp>
        <p:nvSpPr>
          <p:cNvPr id="480" name="Google Shape;480;p82"/>
          <p:cNvSpPr/>
          <p:nvPr/>
        </p:nvSpPr>
        <p:spPr>
          <a:xfrm flipH="1" rot="10800000">
            <a:off x="9101191" y="6460457"/>
            <a:ext cx="1491465" cy="412954"/>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pic>
        <p:nvPicPr>
          <p:cNvPr descr="bandicam 2018-01-21 22-08-16-578" id="485" name="Google Shape;485;p83"/>
          <p:cNvPicPr preferRelativeResize="0"/>
          <p:nvPr/>
        </p:nvPicPr>
        <p:blipFill rotWithShape="1">
          <a:blip r:embed="rId3">
            <a:alphaModFix/>
          </a:blip>
          <a:srcRect b="0" l="0" r="0" t="0"/>
          <a:stretch/>
        </p:blipFill>
        <p:spPr>
          <a:xfrm>
            <a:off x="0" y="38100"/>
            <a:ext cx="12192000" cy="6780213"/>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pic>
        <p:nvPicPr>
          <p:cNvPr descr="bandicam 2020-08-28 11-10-37-940" id="490" name="Google Shape;490;p84"/>
          <p:cNvPicPr preferRelativeResize="0"/>
          <p:nvPr/>
        </p:nvPicPr>
        <p:blipFill rotWithShape="1">
          <a:blip r:embed="rId3">
            <a:alphaModFix/>
          </a:blip>
          <a:srcRect b="0" l="0" r="0" t="0"/>
          <a:stretch/>
        </p:blipFill>
        <p:spPr>
          <a:xfrm>
            <a:off x="0" y="28575"/>
            <a:ext cx="12192000" cy="680085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pic>
        <p:nvPicPr>
          <p:cNvPr descr="bandicam 2020-08-28 11-10-39-511" id="495" name="Google Shape;495;p85"/>
          <p:cNvPicPr preferRelativeResize="0"/>
          <p:nvPr/>
        </p:nvPicPr>
        <p:blipFill rotWithShape="1">
          <a:blip r:embed="rId3">
            <a:alphaModFix/>
          </a:blip>
          <a:srcRect b="0" l="0" r="0" t="0"/>
          <a:stretch/>
        </p:blipFill>
        <p:spPr>
          <a:xfrm>
            <a:off x="0" y="28575"/>
            <a:ext cx="12192000" cy="680085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pic>
        <p:nvPicPr>
          <p:cNvPr descr="bandicam 2020-08-28 11-09-57-530" id="500" name="Google Shape;500;p86"/>
          <p:cNvPicPr preferRelativeResize="0"/>
          <p:nvPr/>
        </p:nvPicPr>
        <p:blipFill rotWithShape="1">
          <a:blip r:embed="rId3">
            <a:alphaModFix/>
          </a:blip>
          <a:srcRect b="0" l="0" r="0" t="0"/>
          <a:stretch/>
        </p:blipFill>
        <p:spPr>
          <a:xfrm>
            <a:off x="0" y="303587"/>
            <a:ext cx="12192000" cy="626110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pic>
        <p:nvPicPr>
          <p:cNvPr descr="bandicam 2020-08-28 11-09-59-366" id="505" name="Google Shape;505;p87"/>
          <p:cNvPicPr preferRelativeResize="0"/>
          <p:nvPr/>
        </p:nvPicPr>
        <p:blipFill rotWithShape="1">
          <a:blip r:embed="rId3">
            <a:alphaModFix/>
          </a:blip>
          <a:srcRect b="0" l="0" r="0" t="0"/>
          <a:stretch/>
        </p:blipFill>
        <p:spPr>
          <a:xfrm>
            <a:off x="0" y="298450"/>
            <a:ext cx="12192000" cy="626110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pic>
        <p:nvPicPr>
          <p:cNvPr descr="bandicam 2020-08-28 11-10-00-458" id="510" name="Google Shape;510;p88"/>
          <p:cNvPicPr preferRelativeResize="0"/>
          <p:nvPr/>
        </p:nvPicPr>
        <p:blipFill rotWithShape="1">
          <a:blip r:embed="rId3">
            <a:alphaModFix/>
          </a:blip>
          <a:srcRect b="0" l="0" r="0" t="0"/>
          <a:stretch/>
        </p:blipFill>
        <p:spPr>
          <a:xfrm>
            <a:off x="0" y="298450"/>
            <a:ext cx="12192000" cy="6261100"/>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pic>
        <p:nvPicPr>
          <p:cNvPr descr="bandicam 2020-08-28 11-10-01-708" id="515" name="Google Shape;515;p89"/>
          <p:cNvPicPr preferRelativeResize="0"/>
          <p:nvPr/>
        </p:nvPicPr>
        <p:blipFill rotWithShape="1">
          <a:blip r:embed="rId3">
            <a:alphaModFix/>
          </a:blip>
          <a:srcRect b="0" l="0" r="0" t="0"/>
          <a:stretch/>
        </p:blipFill>
        <p:spPr>
          <a:xfrm>
            <a:off x="0" y="298450"/>
            <a:ext cx="12192000" cy="626110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pic>
        <p:nvPicPr>
          <p:cNvPr descr="bandicam 2020-08-28 11-10-02-797" id="520" name="Google Shape;520;p90"/>
          <p:cNvPicPr preferRelativeResize="0"/>
          <p:nvPr/>
        </p:nvPicPr>
        <p:blipFill rotWithShape="1">
          <a:blip r:embed="rId3">
            <a:alphaModFix/>
          </a:blip>
          <a:srcRect b="0" l="0" r="0" t="0"/>
          <a:stretch/>
        </p:blipFill>
        <p:spPr>
          <a:xfrm>
            <a:off x="0" y="298450"/>
            <a:ext cx="12192000" cy="6261100"/>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pic>
        <p:nvPicPr>
          <p:cNvPr descr="bandicam 2020-08-28 11-10-05-322" id="525" name="Google Shape;525;p91"/>
          <p:cNvPicPr preferRelativeResize="0"/>
          <p:nvPr/>
        </p:nvPicPr>
        <p:blipFill rotWithShape="1">
          <a:blip r:embed="rId3">
            <a:alphaModFix/>
          </a:blip>
          <a:srcRect b="0" l="0" r="0" t="0"/>
          <a:stretch/>
        </p:blipFill>
        <p:spPr>
          <a:xfrm>
            <a:off x="0" y="298450"/>
            <a:ext cx="12192000" cy="6261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descr="bandicam 2019-05-06 15-18-44-131" id="125" name="Google Shape;125;p20"/>
          <p:cNvPicPr preferRelativeResize="0"/>
          <p:nvPr/>
        </p:nvPicPr>
        <p:blipFill rotWithShape="1">
          <a:blip r:embed="rId3">
            <a:alphaModFix/>
          </a:blip>
          <a:srcRect b="0" l="0" r="0" t="0"/>
          <a:stretch/>
        </p:blipFill>
        <p:spPr>
          <a:xfrm>
            <a:off x="0" y="374650"/>
            <a:ext cx="12192000" cy="6107113"/>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pic>
        <p:nvPicPr>
          <p:cNvPr descr="bandicam 2020-08-28 11-10-06-775" id="530" name="Google Shape;530;p92"/>
          <p:cNvPicPr preferRelativeResize="0"/>
          <p:nvPr/>
        </p:nvPicPr>
        <p:blipFill rotWithShape="1">
          <a:blip r:embed="rId3">
            <a:alphaModFix/>
          </a:blip>
          <a:srcRect b="0" l="0" r="0" t="0"/>
          <a:stretch/>
        </p:blipFill>
        <p:spPr>
          <a:xfrm>
            <a:off x="0" y="298450"/>
            <a:ext cx="12192000" cy="6261100"/>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pic>
        <p:nvPicPr>
          <p:cNvPr descr="bandicam 2020-08-28 11-10-07-924" id="535" name="Google Shape;535;p93"/>
          <p:cNvPicPr preferRelativeResize="0"/>
          <p:nvPr/>
        </p:nvPicPr>
        <p:blipFill rotWithShape="1">
          <a:blip r:embed="rId3">
            <a:alphaModFix/>
          </a:blip>
          <a:srcRect b="0" l="0" r="0" t="0"/>
          <a:stretch/>
        </p:blipFill>
        <p:spPr>
          <a:xfrm>
            <a:off x="0" y="298450"/>
            <a:ext cx="12192000" cy="626110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pic>
        <p:nvPicPr>
          <p:cNvPr descr="bandicam 2020-08-28 11-10-09-742" id="540" name="Google Shape;540;p94"/>
          <p:cNvPicPr preferRelativeResize="0"/>
          <p:nvPr/>
        </p:nvPicPr>
        <p:blipFill rotWithShape="1">
          <a:blip r:embed="rId3">
            <a:alphaModFix/>
          </a:blip>
          <a:srcRect b="0" l="0" r="0" t="0"/>
          <a:stretch/>
        </p:blipFill>
        <p:spPr>
          <a:xfrm>
            <a:off x="0" y="298450"/>
            <a:ext cx="12192000" cy="6261100"/>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9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FF0000"/>
              </a:buClr>
              <a:buSzPts val="2800"/>
              <a:buChar char="•"/>
            </a:pPr>
            <a:r>
              <a:rPr lang="tr-TR">
                <a:solidFill>
                  <a:srgbClr val="FF0000"/>
                </a:solidFill>
              </a:rPr>
              <a:t>Hal değiştirmediği sürece bir maddeye daha fazla ısı enerjisi vermek o maddenin sıcaklığını daha fazla arttırır.</a:t>
            </a:r>
            <a:endParaRPr/>
          </a:p>
        </p:txBody>
      </p:sp>
      <p:pic>
        <p:nvPicPr>
          <p:cNvPr id="546" name="Google Shape;546;p95"/>
          <p:cNvPicPr preferRelativeResize="0"/>
          <p:nvPr/>
        </p:nvPicPr>
        <p:blipFill rotWithShape="1">
          <a:blip r:embed="rId3">
            <a:alphaModFix/>
          </a:blip>
          <a:srcRect b="0" l="0" r="0" t="0"/>
          <a:stretch/>
        </p:blipFill>
        <p:spPr>
          <a:xfrm>
            <a:off x="838200" y="319175"/>
            <a:ext cx="3989213" cy="1354016"/>
          </a:xfrm>
          <a:prstGeom prst="rect">
            <a:avLst/>
          </a:prstGeom>
          <a:noFill/>
          <a:ln>
            <a:noFill/>
          </a:ln>
        </p:spPr>
      </p:pic>
      <p:pic>
        <p:nvPicPr>
          <p:cNvPr descr="bandicam 2020-08-28 11-09-55-286" id="547" name="Google Shape;547;p95"/>
          <p:cNvPicPr preferRelativeResize="0"/>
          <p:nvPr/>
        </p:nvPicPr>
        <p:blipFill rotWithShape="1">
          <a:blip r:embed="rId4">
            <a:alphaModFix/>
          </a:blip>
          <a:srcRect b="6720" l="24648" r="29551" t="34944"/>
          <a:stretch/>
        </p:blipFill>
        <p:spPr>
          <a:xfrm>
            <a:off x="2897311" y="2917861"/>
            <a:ext cx="5584005" cy="3652463"/>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pic>
        <p:nvPicPr>
          <p:cNvPr descr="bandicam 2020-08-28 11-12-42-021" id="552" name="Google Shape;552;p96"/>
          <p:cNvPicPr preferRelativeResize="0"/>
          <p:nvPr/>
        </p:nvPicPr>
        <p:blipFill rotWithShape="1">
          <a:blip r:embed="rId3">
            <a:alphaModFix/>
          </a:blip>
          <a:srcRect b="0" l="0" r="0" t="0"/>
          <a:stretch/>
        </p:blipFill>
        <p:spPr>
          <a:xfrm>
            <a:off x="0" y="82550"/>
            <a:ext cx="12192000" cy="6692900"/>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pic>
        <p:nvPicPr>
          <p:cNvPr descr="bandicam 2020-08-28 11-12-44-200" id="557" name="Google Shape;557;p97"/>
          <p:cNvPicPr preferRelativeResize="0"/>
          <p:nvPr/>
        </p:nvPicPr>
        <p:blipFill rotWithShape="1">
          <a:blip r:embed="rId3">
            <a:alphaModFix/>
          </a:blip>
          <a:srcRect b="0" l="0" r="0" t="0"/>
          <a:stretch/>
        </p:blipFill>
        <p:spPr>
          <a:xfrm>
            <a:off x="0" y="82550"/>
            <a:ext cx="12192000" cy="6692900"/>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pic>
        <p:nvPicPr>
          <p:cNvPr descr="bandicam 2020-08-28 11-10-26-931" id="562" name="Google Shape;562;p98"/>
          <p:cNvPicPr preferRelativeResize="0"/>
          <p:nvPr/>
        </p:nvPicPr>
        <p:blipFill rotWithShape="1">
          <a:blip r:embed="rId3">
            <a:alphaModFix/>
          </a:blip>
          <a:srcRect b="0" l="0" r="0" t="0"/>
          <a:stretch/>
        </p:blipFill>
        <p:spPr>
          <a:xfrm>
            <a:off x="0" y="28575"/>
            <a:ext cx="12192000" cy="6800850"/>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pic>
        <p:nvPicPr>
          <p:cNvPr descr="bandicam 2020-08-28 11-10-28-344" id="567" name="Google Shape;567;p99"/>
          <p:cNvPicPr preferRelativeResize="0"/>
          <p:nvPr/>
        </p:nvPicPr>
        <p:blipFill rotWithShape="1">
          <a:blip r:embed="rId3">
            <a:alphaModFix/>
          </a:blip>
          <a:srcRect b="0" l="0" r="0" t="0"/>
          <a:stretch/>
        </p:blipFill>
        <p:spPr>
          <a:xfrm>
            <a:off x="0" y="28575"/>
            <a:ext cx="12192000" cy="6800850"/>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pic>
        <p:nvPicPr>
          <p:cNvPr descr="bandicam 2020-08-28 11-10-34-437" id="572" name="Google Shape;572;p100"/>
          <p:cNvPicPr preferRelativeResize="0"/>
          <p:nvPr/>
        </p:nvPicPr>
        <p:blipFill rotWithShape="1">
          <a:blip r:embed="rId3">
            <a:alphaModFix/>
          </a:blip>
          <a:srcRect b="0" l="0" r="0" t="0"/>
          <a:stretch/>
        </p:blipFill>
        <p:spPr>
          <a:xfrm>
            <a:off x="0" y="28575"/>
            <a:ext cx="12192000" cy="6800850"/>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pic>
        <p:nvPicPr>
          <p:cNvPr descr="bandicam 2020-08-28 11-10-36-269" id="577" name="Google Shape;577;p101"/>
          <p:cNvPicPr preferRelativeResize="0"/>
          <p:nvPr/>
        </p:nvPicPr>
        <p:blipFill rotWithShape="1">
          <a:blip r:embed="rId3">
            <a:alphaModFix/>
          </a:blip>
          <a:srcRect b="0" l="0" r="0" t="0"/>
          <a:stretch/>
        </p:blipFill>
        <p:spPr>
          <a:xfrm>
            <a:off x="0" y="28575"/>
            <a:ext cx="12192000" cy="6800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F0000"/>
              </a:buClr>
              <a:buSzPts val="2800"/>
              <a:buNone/>
            </a:pPr>
            <a:r>
              <a:rPr lang="tr-TR">
                <a:solidFill>
                  <a:srgbClr val="FF0000"/>
                </a:solidFill>
              </a:rPr>
              <a:t>Sıcaklık, maddelerin taneciklerinin ortalama hareket enerjilerinin bir ölçüsüdür.</a:t>
            </a:r>
            <a:endParaRPr/>
          </a:p>
        </p:txBody>
      </p:sp>
      <p:pic>
        <p:nvPicPr>
          <p:cNvPr id="131" name="Google Shape;131;p21"/>
          <p:cNvPicPr preferRelativeResize="0"/>
          <p:nvPr/>
        </p:nvPicPr>
        <p:blipFill rotWithShape="1">
          <a:blip r:embed="rId3">
            <a:alphaModFix/>
          </a:blip>
          <a:srcRect b="0" l="0" r="0" t="0"/>
          <a:stretch/>
        </p:blipFill>
        <p:spPr>
          <a:xfrm>
            <a:off x="1049940" y="371266"/>
            <a:ext cx="3989213" cy="1354016"/>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pic>
        <p:nvPicPr>
          <p:cNvPr id="582" name="Google Shape;582;p102"/>
          <p:cNvPicPr preferRelativeResize="0"/>
          <p:nvPr/>
        </p:nvPicPr>
        <p:blipFill rotWithShape="1">
          <a:blip r:embed="rId3">
            <a:alphaModFix/>
          </a:blip>
          <a:srcRect b="0" l="0" r="0" t="0"/>
          <a:stretch/>
        </p:blipFill>
        <p:spPr>
          <a:xfrm>
            <a:off x="0" y="8774"/>
            <a:ext cx="12192000" cy="6840452"/>
          </a:xfrm>
          <a:prstGeom prst="rect">
            <a:avLst/>
          </a:prstGeom>
          <a:noFill/>
          <a:ln>
            <a:noFill/>
          </a:ln>
        </p:spPr>
      </p:pic>
      <p:pic>
        <p:nvPicPr>
          <p:cNvPr id="583" name="Google Shape;583;p102"/>
          <p:cNvPicPr preferRelativeResize="0"/>
          <p:nvPr/>
        </p:nvPicPr>
        <p:blipFill rotWithShape="1">
          <a:blip r:embed="rId4">
            <a:alphaModFix/>
          </a:blip>
          <a:srcRect b="0" l="0" r="0" t="0"/>
          <a:stretch/>
        </p:blipFill>
        <p:spPr>
          <a:xfrm>
            <a:off x="0" y="19664"/>
            <a:ext cx="1140542" cy="393290"/>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pic>
        <p:nvPicPr>
          <p:cNvPr id="588" name="Google Shape;588;p103"/>
          <p:cNvPicPr preferRelativeResize="0"/>
          <p:nvPr/>
        </p:nvPicPr>
        <p:blipFill rotWithShape="1">
          <a:blip r:embed="rId3">
            <a:alphaModFix/>
          </a:blip>
          <a:srcRect b="0" l="0" r="0" t="0"/>
          <a:stretch/>
        </p:blipFill>
        <p:spPr>
          <a:xfrm>
            <a:off x="0" y="8774"/>
            <a:ext cx="12192000" cy="6840452"/>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pic>
        <p:nvPicPr>
          <p:cNvPr descr="bandicam 2020-08-28 11-10-55-030" id="593" name="Google Shape;593;p104"/>
          <p:cNvPicPr preferRelativeResize="0"/>
          <p:nvPr/>
        </p:nvPicPr>
        <p:blipFill rotWithShape="1">
          <a:blip r:embed="rId3">
            <a:alphaModFix/>
          </a:blip>
          <a:srcRect b="0" l="0" r="0" t="0"/>
          <a:stretch/>
        </p:blipFill>
        <p:spPr>
          <a:xfrm>
            <a:off x="0" y="28575"/>
            <a:ext cx="12192000" cy="6800850"/>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pic>
        <p:nvPicPr>
          <p:cNvPr descr="bandicam 2020-08-28 11-10-56-443" id="598" name="Google Shape;598;p105"/>
          <p:cNvPicPr preferRelativeResize="0"/>
          <p:nvPr/>
        </p:nvPicPr>
        <p:blipFill rotWithShape="1">
          <a:blip r:embed="rId3">
            <a:alphaModFix/>
          </a:blip>
          <a:srcRect b="0" l="0" r="0" t="0"/>
          <a:stretch/>
        </p:blipFill>
        <p:spPr>
          <a:xfrm>
            <a:off x="0" y="28575"/>
            <a:ext cx="12192000" cy="6800850"/>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pic>
        <p:nvPicPr>
          <p:cNvPr descr="bandicam 2020-08-28 11-11-03-269" id="603" name="Google Shape;603;p106"/>
          <p:cNvPicPr preferRelativeResize="0"/>
          <p:nvPr/>
        </p:nvPicPr>
        <p:blipFill rotWithShape="1">
          <a:blip r:embed="rId3">
            <a:alphaModFix/>
          </a:blip>
          <a:srcRect b="0" l="0" r="0" t="0"/>
          <a:stretch/>
        </p:blipFill>
        <p:spPr>
          <a:xfrm>
            <a:off x="0" y="28575"/>
            <a:ext cx="12192000" cy="6800850"/>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pic>
        <p:nvPicPr>
          <p:cNvPr descr="bandicam 2020-08-28 11-11-04-778" id="608" name="Google Shape;608;p107"/>
          <p:cNvPicPr preferRelativeResize="0"/>
          <p:nvPr/>
        </p:nvPicPr>
        <p:blipFill rotWithShape="1">
          <a:blip r:embed="rId3">
            <a:alphaModFix/>
          </a:blip>
          <a:srcRect b="0" l="0" r="0" t="0"/>
          <a:stretch/>
        </p:blipFill>
        <p:spPr>
          <a:xfrm>
            <a:off x="0" y="28575"/>
            <a:ext cx="12192000" cy="6800850"/>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pic>
        <p:nvPicPr>
          <p:cNvPr descr="bandicam 2020-08-28 11-10-14-698" id="613" name="Google Shape;613;p108"/>
          <p:cNvPicPr preferRelativeResize="0"/>
          <p:nvPr/>
        </p:nvPicPr>
        <p:blipFill rotWithShape="1">
          <a:blip r:embed="rId3">
            <a:alphaModFix/>
          </a:blip>
          <a:srcRect b="0" l="0" r="0" t="0"/>
          <a:stretch/>
        </p:blipFill>
        <p:spPr>
          <a:xfrm>
            <a:off x="0" y="230188"/>
            <a:ext cx="12192000" cy="6397625"/>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pic>
        <p:nvPicPr>
          <p:cNvPr descr="bandicam 2020-08-28 11-10-16-027" id="618" name="Google Shape;618;p109"/>
          <p:cNvPicPr preferRelativeResize="0"/>
          <p:nvPr/>
        </p:nvPicPr>
        <p:blipFill rotWithShape="1">
          <a:blip r:embed="rId3">
            <a:alphaModFix/>
          </a:blip>
          <a:srcRect b="0" l="0" r="0" t="0"/>
          <a:stretch/>
        </p:blipFill>
        <p:spPr>
          <a:xfrm>
            <a:off x="0" y="230188"/>
            <a:ext cx="12192000" cy="6397625"/>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pic>
        <p:nvPicPr>
          <p:cNvPr descr="bandicam 2020-08-28 11-10-30-152" id="623" name="Google Shape;623;p110"/>
          <p:cNvPicPr preferRelativeResize="0"/>
          <p:nvPr/>
        </p:nvPicPr>
        <p:blipFill rotWithShape="1">
          <a:blip r:embed="rId3">
            <a:alphaModFix/>
          </a:blip>
          <a:srcRect b="0" l="0" r="0" t="0"/>
          <a:stretch/>
        </p:blipFill>
        <p:spPr>
          <a:xfrm>
            <a:off x="0" y="28575"/>
            <a:ext cx="12192000" cy="6800850"/>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pic>
        <p:nvPicPr>
          <p:cNvPr descr="bandicam 2020-08-28 11-10-31-868" id="628" name="Google Shape;628;p111"/>
          <p:cNvPicPr preferRelativeResize="0"/>
          <p:nvPr/>
        </p:nvPicPr>
        <p:blipFill rotWithShape="1">
          <a:blip r:embed="rId3">
            <a:alphaModFix/>
          </a:blip>
          <a:srcRect b="0" l="0" r="0" t="0"/>
          <a:stretch/>
        </p:blipFill>
        <p:spPr>
          <a:xfrm>
            <a:off x="0" y="28575"/>
            <a:ext cx="12192000" cy="68008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