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33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43.xml"/>
  <Override ContentType="application/vnd.openxmlformats-officedocument.presentationml.notesSlide+xml" PartName="/ppt/notesSlides/notesSlide151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148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135.xml"/>
  <Override ContentType="application/vnd.openxmlformats-officedocument.presentationml.notesSlide+xml" PartName="/ppt/notesSlides/notesSlide137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1.xml"/>
  <Override ContentType="application/vnd.openxmlformats-officedocument.presentationml.notesSlide+xml" PartName="/ppt/notesSlides/notesSlide153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13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15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46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29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44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31.xml"/>
  <Override ContentType="application/vnd.openxmlformats-officedocument.presentationml.notesSlide+xml" PartName="/ppt/notesSlides/notesSlide127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150.xml"/>
  <Override ContentType="application/vnd.openxmlformats-officedocument.presentationml.notesSlide+xml" PartName="/ppt/notesSlides/notesSlide14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1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52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140.xml"/>
  <Override ContentType="application/vnd.openxmlformats-officedocument.presentationml.notesSlide+xml" PartName="/ppt/notesSlides/notesSlide15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36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49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139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5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1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3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132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45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48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138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156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36.xml"/>
  <Override ContentType="application/vnd.openxmlformats-officedocument.presentationml.slide+xml" PartName="/ppt/slides/slide154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141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42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152.xml"/>
  <Override ContentType="application/vnd.openxmlformats-officedocument.presentationml.slide+xml" PartName="/ppt/slides/slide125.xml"/>
  <Override ContentType="application/vnd.openxmlformats-officedocument.presentationml.slide+xml" PartName="/ppt/slides/slide72.xml"/>
  <Override ContentType="application/vnd.openxmlformats-officedocument.presentationml.slide+xml" PartName="/ppt/slides/slide135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129.xml"/>
  <Override ContentType="application/vnd.openxmlformats-officedocument.presentationml.slide+xml" PartName="/ppt/slides/slide63.xml"/>
  <Override ContentType="application/vnd.openxmlformats-officedocument.presentationml.slide+xml" PartName="/ppt/slides/slide131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144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133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127.xml"/>
  <Override ContentType="application/vnd.openxmlformats-officedocument.presentationml.slide+xml" PartName="/ppt/slides/slide146.xml"/>
  <Override ContentType="application/vnd.openxmlformats-officedocument.presentationml.slide+xml" PartName="/ppt/slides/slide150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39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15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30.xml"/>
  <Override ContentType="application/vnd.openxmlformats-officedocument.presentationml.slide+xml" PartName="/ppt/slides/slide147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40.xml"/>
  <Override ContentType="application/vnd.openxmlformats-officedocument.presentationml.slide+xml" PartName="/ppt/slides/slide11.xml"/>
  <Override ContentType="application/vnd.openxmlformats-officedocument.presentationml.slide+xml" PartName="/ppt/slides/slide137.xml"/>
  <Override ContentType="application/vnd.openxmlformats-officedocument.presentationml.slide+xml" PartName="/ppt/slides/slide110.xml"/>
  <Override ContentType="application/vnd.openxmlformats-officedocument.presentationml.slide+xml" PartName="/ppt/slides/slide153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149.xml"/>
  <Override ContentType="application/vnd.openxmlformats-officedocument.presentationml.slide+xml" PartName="/ppt/slides/slide49.xml"/>
  <Override ContentType="application/vnd.openxmlformats-officedocument.presentationml.slide+xml" PartName="/ppt/slides/slide124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26.xml"/>
  <Override ContentType="application/vnd.openxmlformats-officedocument.presentationml.slide+xml" PartName="/ppt/slides/slide151.xml"/>
  <Override ContentType="application/vnd.openxmlformats-officedocument.presentationml.slide+xml" PartName="/ppt/slides/slide109.xml"/>
  <Override ContentType="application/vnd.openxmlformats-officedocument.presentationml.slide+xml" PartName="/ppt/slides/slide134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43.xml"/>
  <Override ContentType="application/vnd.openxmlformats-officedocument.presentationml.slide+xml" PartName="/ppt/slides/slide117.xml"/>
  <Override ContentType="application/vnd.openxmlformats-officedocument.presentationml.slide+xml" PartName="/ppt/slides/slide145.xml"/>
  <Override ContentType="application/vnd.openxmlformats-officedocument.presentationml.slide+xml" PartName="/ppt/slides/slide132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12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</p:sldIdLst>
  <p:sldSz cy="6858000" cx="12192000"/>
  <p:notesSz cx="6858000" cy="9144000"/>
  <p:embeddedFontLst>
    <p:embeddedFont>
      <p:font typeface="Quattrocento Sans"/>
      <p:regular r:id="rId162"/>
      <p:bold r:id="rId163"/>
      <p:italic r:id="rId164"/>
      <p:boldItalic r:id="rId16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29" Type="http://schemas.openxmlformats.org/officeDocument/2006/relationships/slide" Target="slides/slide124.xml"/><Relationship Id="rId128" Type="http://schemas.openxmlformats.org/officeDocument/2006/relationships/slide" Target="slides/slide123.xml"/><Relationship Id="rId127" Type="http://schemas.openxmlformats.org/officeDocument/2006/relationships/slide" Target="slides/slide122.xml"/><Relationship Id="rId126" Type="http://schemas.openxmlformats.org/officeDocument/2006/relationships/slide" Target="slides/slide121.xml"/><Relationship Id="rId26" Type="http://schemas.openxmlformats.org/officeDocument/2006/relationships/slide" Target="slides/slide21.xml"/><Relationship Id="rId121" Type="http://schemas.openxmlformats.org/officeDocument/2006/relationships/slide" Target="slides/slide116.xml"/><Relationship Id="rId25" Type="http://schemas.openxmlformats.org/officeDocument/2006/relationships/slide" Target="slides/slide20.xml"/><Relationship Id="rId120" Type="http://schemas.openxmlformats.org/officeDocument/2006/relationships/slide" Target="slides/slide115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125" Type="http://schemas.openxmlformats.org/officeDocument/2006/relationships/slide" Target="slides/slide120.xml"/><Relationship Id="rId29" Type="http://schemas.openxmlformats.org/officeDocument/2006/relationships/slide" Target="slides/slide24.xml"/><Relationship Id="rId124" Type="http://schemas.openxmlformats.org/officeDocument/2006/relationships/slide" Target="slides/slide119.xml"/><Relationship Id="rId123" Type="http://schemas.openxmlformats.org/officeDocument/2006/relationships/slide" Target="slides/slide118.xml"/><Relationship Id="rId122" Type="http://schemas.openxmlformats.org/officeDocument/2006/relationships/slide" Target="slides/slide117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8" Type="http://schemas.openxmlformats.org/officeDocument/2006/relationships/slide" Target="slides/slide113.xml"/><Relationship Id="rId117" Type="http://schemas.openxmlformats.org/officeDocument/2006/relationships/slide" Target="slides/slide112.xml"/><Relationship Id="rId116" Type="http://schemas.openxmlformats.org/officeDocument/2006/relationships/slide" Target="slides/slide111.xml"/><Relationship Id="rId115" Type="http://schemas.openxmlformats.org/officeDocument/2006/relationships/slide" Target="slides/slide110.xml"/><Relationship Id="rId119" Type="http://schemas.openxmlformats.org/officeDocument/2006/relationships/slide" Target="slides/slide114.xml"/><Relationship Id="rId15" Type="http://schemas.openxmlformats.org/officeDocument/2006/relationships/slide" Target="slides/slide10.xml"/><Relationship Id="rId110" Type="http://schemas.openxmlformats.org/officeDocument/2006/relationships/slide" Target="slides/slide105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slide" Target="slides/slide109.xml"/><Relationship Id="rId18" Type="http://schemas.openxmlformats.org/officeDocument/2006/relationships/slide" Target="slides/slide13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150" Type="http://schemas.openxmlformats.org/officeDocument/2006/relationships/slide" Target="slides/slide145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149" Type="http://schemas.openxmlformats.org/officeDocument/2006/relationships/slide" Target="slides/slide144.xml"/><Relationship Id="rId4" Type="http://schemas.openxmlformats.org/officeDocument/2006/relationships/slideMaster" Target="slideMasters/slideMaster1.xml"/><Relationship Id="rId148" Type="http://schemas.openxmlformats.org/officeDocument/2006/relationships/slide" Target="slides/slide143.xml"/><Relationship Id="rId9" Type="http://schemas.openxmlformats.org/officeDocument/2006/relationships/slide" Target="slides/slide4.xml"/><Relationship Id="rId143" Type="http://schemas.openxmlformats.org/officeDocument/2006/relationships/slide" Target="slides/slide138.xml"/><Relationship Id="rId142" Type="http://schemas.openxmlformats.org/officeDocument/2006/relationships/slide" Target="slides/slide137.xml"/><Relationship Id="rId141" Type="http://schemas.openxmlformats.org/officeDocument/2006/relationships/slide" Target="slides/slide136.xml"/><Relationship Id="rId140" Type="http://schemas.openxmlformats.org/officeDocument/2006/relationships/slide" Target="slides/slide135.xml"/><Relationship Id="rId5" Type="http://schemas.openxmlformats.org/officeDocument/2006/relationships/notesMaster" Target="notesMasters/notesMaster1.xml"/><Relationship Id="rId147" Type="http://schemas.openxmlformats.org/officeDocument/2006/relationships/slide" Target="slides/slide142.xml"/><Relationship Id="rId6" Type="http://schemas.openxmlformats.org/officeDocument/2006/relationships/slide" Target="slides/slide1.xml"/><Relationship Id="rId146" Type="http://schemas.openxmlformats.org/officeDocument/2006/relationships/slide" Target="slides/slide141.xml"/><Relationship Id="rId7" Type="http://schemas.openxmlformats.org/officeDocument/2006/relationships/slide" Target="slides/slide2.xml"/><Relationship Id="rId145" Type="http://schemas.openxmlformats.org/officeDocument/2006/relationships/slide" Target="slides/slide140.xml"/><Relationship Id="rId8" Type="http://schemas.openxmlformats.org/officeDocument/2006/relationships/slide" Target="slides/slide3.xml"/><Relationship Id="rId144" Type="http://schemas.openxmlformats.org/officeDocument/2006/relationships/slide" Target="slides/slide139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139" Type="http://schemas.openxmlformats.org/officeDocument/2006/relationships/slide" Target="slides/slide134.xml"/><Relationship Id="rId138" Type="http://schemas.openxmlformats.org/officeDocument/2006/relationships/slide" Target="slides/slide133.xml"/><Relationship Id="rId137" Type="http://schemas.openxmlformats.org/officeDocument/2006/relationships/slide" Target="slides/slide132.xml"/><Relationship Id="rId132" Type="http://schemas.openxmlformats.org/officeDocument/2006/relationships/slide" Target="slides/slide127.xml"/><Relationship Id="rId131" Type="http://schemas.openxmlformats.org/officeDocument/2006/relationships/slide" Target="slides/slide126.xml"/><Relationship Id="rId130" Type="http://schemas.openxmlformats.org/officeDocument/2006/relationships/slide" Target="slides/slide125.xml"/><Relationship Id="rId136" Type="http://schemas.openxmlformats.org/officeDocument/2006/relationships/slide" Target="slides/slide131.xml"/><Relationship Id="rId135" Type="http://schemas.openxmlformats.org/officeDocument/2006/relationships/slide" Target="slides/slide130.xml"/><Relationship Id="rId134" Type="http://schemas.openxmlformats.org/officeDocument/2006/relationships/slide" Target="slides/slide129.xml"/><Relationship Id="rId133" Type="http://schemas.openxmlformats.org/officeDocument/2006/relationships/slide" Target="slides/slide128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165" Type="http://schemas.openxmlformats.org/officeDocument/2006/relationships/font" Target="fonts/QuattrocentoSans-boldItalic.fntdata"/><Relationship Id="rId69" Type="http://schemas.openxmlformats.org/officeDocument/2006/relationships/slide" Target="slides/slide64.xml"/><Relationship Id="rId164" Type="http://schemas.openxmlformats.org/officeDocument/2006/relationships/font" Target="fonts/QuattrocentoSans-italic.fntdata"/><Relationship Id="rId163" Type="http://schemas.openxmlformats.org/officeDocument/2006/relationships/font" Target="fonts/QuattrocentoSans-bold.fntdata"/><Relationship Id="rId162" Type="http://schemas.openxmlformats.org/officeDocument/2006/relationships/font" Target="fonts/QuattrocentoSans-regular.fntdata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161" Type="http://schemas.openxmlformats.org/officeDocument/2006/relationships/slide" Target="slides/slide156.xml"/><Relationship Id="rId54" Type="http://schemas.openxmlformats.org/officeDocument/2006/relationships/slide" Target="slides/slide49.xml"/><Relationship Id="rId160" Type="http://schemas.openxmlformats.org/officeDocument/2006/relationships/slide" Target="slides/slide155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159" Type="http://schemas.openxmlformats.org/officeDocument/2006/relationships/slide" Target="slides/slide154.xml"/><Relationship Id="rId59" Type="http://schemas.openxmlformats.org/officeDocument/2006/relationships/slide" Target="slides/slide54.xml"/><Relationship Id="rId154" Type="http://schemas.openxmlformats.org/officeDocument/2006/relationships/slide" Target="slides/slide149.xml"/><Relationship Id="rId58" Type="http://schemas.openxmlformats.org/officeDocument/2006/relationships/slide" Target="slides/slide53.xml"/><Relationship Id="rId153" Type="http://schemas.openxmlformats.org/officeDocument/2006/relationships/slide" Target="slides/slide148.xml"/><Relationship Id="rId152" Type="http://schemas.openxmlformats.org/officeDocument/2006/relationships/slide" Target="slides/slide147.xml"/><Relationship Id="rId151" Type="http://schemas.openxmlformats.org/officeDocument/2006/relationships/slide" Target="slides/slide146.xml"/><Relationship Id="rId158" Type="http://schemas.openxmlformats.org/officeDocument/2006/relationships/slide" Target="slides/slide153.xml"/><Relationship Id="rId157" Type="http://schemas.openxmlformats.org/officeDocument/2006/relationships/slide" Target="slides/slide152.xml"/><Relationship Id="rId156" Type="http://schemas.openxmlformats.org/officeDocument/2006/relationships/slide" Target="slides/slide151.xml"/><Relationship Id="rId155" Type="http://schemas.openxmlformats.org/officeDocument/2006/relationships/slide" Target="slides/slide15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tr-T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0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1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0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1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1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1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1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1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1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1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1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1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p1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1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1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1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1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1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1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1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1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1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1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1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1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1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1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1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p1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1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1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1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1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p1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Google Shape;754;p1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p1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p1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p1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4" name="Google Shape;774;p1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p1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1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9" name="Google Shape;789;p1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1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4" name="Google Shape;794;p1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Google Shape;799;p1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p1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1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Google Shape;809;p1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4" name="Google Shape;814;p1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1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1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4" name="Google Shape;824;p1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1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9" name="Google Shape;829;p1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1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4" name="Google Shape;834;p1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1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9" name="Google Shape;839;p1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4" name="Google Shape;844;p1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1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9" name="Google Shape;849;p1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p1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1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1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p1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9" name="Google Shape;869;p1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4" name="Google Shape;874;p1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Google Shape;879;p1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4" name="Google Shape;884;p1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Google Shape;889;p1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7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8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2" name="Google Shape;502;p8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8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8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8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8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8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9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9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9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9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9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9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9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9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10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1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0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1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0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1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10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1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0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1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10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1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0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1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Slaydı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Dikey Metin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key Başlık ve Metin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ş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İçerik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ölüm Üstbilgisi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İki İçerik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şılaştırma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alnızca Başlık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İçerik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Resi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94.jp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99.jp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12.jp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03.jp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01.jp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00.jp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04.jp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06.jp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07.jp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0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111.jp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108.jp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109.jp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110.jp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144.jp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116.jp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120.jp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115.jp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119.jp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12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121.jp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124.jpg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2.xml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123.jpg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126.jpg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113.jpg"/></Relationships>
</file>

<file path=ppt/slides/_rels/slide1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114.jpg"/></Relationships>
</file>

<file path=ppt/slides/_rels/slide1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7.xml"/><Relationship Id="rId3" Type="http://schemas.openxmlformats.org/officeDocument/2006/relationships/image" Target="../media/image117.jpg"/></Relationships>
</file>

<file path=ppt/slides/_rels/slide1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118.jpg"/></Relationships>
</file>

<file path=ppt/slides/_rels/slide1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12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/Relationships>
</file>

<file path=ppt/slides/_rels/slide1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127.jpg"/></Relationships>
</file>

<file path=ppt/slides/_rels/slide1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128.jpg"/></Relationships>
</file>

<file path=ppt/slides/_rels/slide1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135.jpg"/></Relationships>
</file>

<file path=ppt/slides/_rels/slide1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3.xml"/><Relationship Id="rId3" Type="http://schemas.openxmlformats.org/officeDocument/2006/relationships/image" Target="../media/image134.jpg"/></Relationships>
</file>

<file path=ppt/slides/_rels/slide1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4.xml"/><Relationship Id="rId3" Type="http://schemas.openxmlformats.org/officeDocument/2006/relationships/image" Target="../media/image141.jpg"/></Relationships>
</file>

<file path=ppt/slides/_rels/slide1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5.xml"/><Relationship Id="rId3" Type="http://schemas.openxmlformats.org/officeDocument/2006/relationships/image" Target="../media/image131.jpg"/></Relationships>
</file>

<file path=ppt/slides/_rels/slide1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6.xml"/><Relationship Id="rId3" Type="http://schemas.openxmlformats.org/officeDocument/2006/relationships/image" Target="../media/image132.jpg"/></Relationships>
</file>

<file path=ppt/slides/_rels/slide1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138.jpg"/></Relationships>
</file>

<file path=ppt/slides/_rels/slide1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8.xml"/><Relationship Id="rId3" Type="http://schemas.openxmlformats.org/officeDocument/2006/relationships/image" Target="../media/image143.jpg"/></Relationships>
</file>

<file path=ppt/slides/_rels/slide1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9.xml"/><Relationship Id="rId3" Type="http://schemas.openxmlformats.org/officeDocument/2006/relationships/image" Target="../media/image15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0.xml"/><Relationship Id="rId3" Type="http://schemas.openxmlformats.org/officeDocument/2006/relationships/image" Target="../media/image154.jpg"/></Relationships>
</file>

<file path=ppt/slides/_rels/slide1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1.xml"/><Relationship Id="rId3" Type="http://schemas.openxmlformats.org/officeDocument/2006/relationships/image" Target="../media/image130.jpg"/></Relationships>
</file>

<file path=ppt/slides/_rels/slide1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2.xml"/><Relationship Id="rId3" Type="http://schemas.openxmlformats.org/officeDocument/2006/relationships/image" Target="../media/image129.jpg"/></Relationships>
</file>

<file path=ppt/slides/_rels/slide1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3.xml"/><Relationship Id="rId3" Type="http://schemas.openxmlformats.org/officeDocument/2006/relationships/image" Target="../media/image136.jpg"/></Relationships>
</file>

<file path=ppt/slides/_rels/slide1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4.xml"/><Relationship Id="rId3" Type="http://schemas.openxmlformats.org/officeDocument/2006/relationships/image" Target="../media/image133.jpg"/></Relationships>
</file>

<file path=ppt/slides/_rels/slide1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5.xml"/><Relationship Id="rId3" Type="http://schemas.openxmlformats.org/officeDocument/2006/relationships/image" Target="../media/image137.jpg"/></Relationships>
</file>

<file path=ppt/slides/_rels/slide1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6.xml"/><Relationship Id="rId3" Type="http://schemas.openxmlformats.org/officeDocument/2006/relationships/image" Target="../media/image139.jpg"/></Relationships>
</file>

<file path=ppt/slides/_rels/slide1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7.xml"/><Relationship Id="rId3" Type="http://schemas.openxmlformats.org/officeDocument/2006/relationships/image" Target="../media/image140.jpg"/></Relationships>
</file>

<file path=ppt/slides/_rels/slide1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8.xml"/><Relationship Id="rId3" Type="http://schemas.openxmlformats.org/officeDocument/2006/relationships/image" Target="../media/image142.jpg"/></Relationships>
</file>

<file path=ppt/slides/_rels/slide1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9.xml"/><Relationship Id="rId3" Type="http://schemas.openxmlformats.org/officeDocument/2006/relationships/image" Target="../media/image15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jpg"/></Relationships>
</file>

<file path=ppt/slides/_rels/slide1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0.xml"/><Relationship Id="rId3" Type="http://schemas.openxmlformats.org/officeDocument/2006/relationships/image" Target="../media/image145.jpg"/></Relationships>
</file>

<file path=ppt/slides/_rels/slide1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1.xml"/><Relationship Id="rId3" Type="http://schemas.openxmlformats.org/officeDocument/2006/relationships/image" Target="../media/image146.jpg"/></Relationships>
</file>

<file path=ppt/slides/_rels/slide1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2.xml"/><Relationship Id="rId3" Type="http://schemas.openxmlformats.org/officeDocument/2006/relationships/image" Target="../media/image147.jpg"/></Relationships>
</file>

<file path=ppt/slides/_rels/slide1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3.xml"/><Relationship Id="rId3" Type="http://schemas.openxmlformats.org/officeDocument/2006/relationships/image" Target="../media/image148.jpg"/></Relationships>
</file>

<file path=ppt/slides/_rels/slide1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4.xml"/><Relationship Id="rId3" Type="http://schemas.openxmlformats.org/officeDocument/2006/relationships/image" Target="../media/image151.jpg"/></Relationships>
</file>

<file path=ppt/slides/_rels/slide1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5.xml"/><Relationship Id="rId3" Type="http://schemas.openxmlformats.org/officeDocument/2006/relationships/image" Target="../media/image150.jpg"/></Relationships>
</file>

<file path=ppt/slides/_rels/slide1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6.xml"/><Relationship Id="rId3" Type="http://schemas.openxmlformats.org/officeDocument/2006/relationships/image" Target="../media/image14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0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9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7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2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0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5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8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9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4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3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2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1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3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6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4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5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6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0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4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1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8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7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8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3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2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5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4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1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0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5.jpg"/><Relationship Id="rId4" Type="http://schemas.openxmlformats.org/officeDocument/2006/relationships/image" Target="../media/image67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66.png"/><Relationship Id="rId4" Type="http://schemas.openxmlformats.org/officeDocument/2006/relationships/image" Target="../media/image69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3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2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7.jpg"/><Relationship Id="rId4" Type="http://schemas.openxmlformats.org/officeDocument/2006/relationships/image" Target="../media/image78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0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8.png"/><Relationship Id="rId4" Type="http://schemas.openxmlformats.org/officeDocument/2006/relationships/image" Target="../media/image83.png"/><Relationship Id="rId5" Type="http://schemas.openxmlformats.org/officeDocument/2006/relationships/image" Target="../media/image7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87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82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81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84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85.jp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88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9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98.jp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95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02.jp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86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89.jp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92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90.jp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91.jp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96.jp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9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>
            <p:ph type="ctrTitle"/>
          </p:nvPr>
        </p:nvSpPr>
        <p:spPr>
          <a:xfrm>
            <a:off x="1286610" y="3414731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6000"/>
              <a:buFont typeface="Calibri"/>
              <a:buNone/>
            </a:pPr>
            <a:r>
              <a:rPr b="1" lang="tr-TR">
                <a:solidFill>
                  <a:srgbClr val="FFFF00"/>
                </a:solidFill>
              </a:rPr>
              <a:t>ENERJİ DÖNÜŞÜMLERİ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8-15-100" id="135" name="Google Shape;13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1999" cy="62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0-20-109" id="611" name="Google Shape;611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0675"/>
            <a:ext cx="12191999" cy="621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0-21-651" id="616" name="Google Shape;616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0675"/>
            <a:ext cx="12191999" cy="621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0-23-087" id="621" name="Google Shape;621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0675"/>
            <a:ext cx="12191999" cy="621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0-24-503" id="626" name="Google Shape;626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0675"/>
            <a:ext cx="12191999" cy="621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0-26-517" id="631" name="Google Shape;631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0675"/>
            <a:ext cx="12191999" cy="621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0-27-630" id="636" name="Google Shape;636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0675"/>
            <a:ext cx="12191999" cy="621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0-29-092" id="641" name="Google Shape;641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0675"/>
            <a:ext cx="12191999" cy="621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0-30-716" id="646" name="Google Shape;646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0675"/>
            <a:ext cx="12191999" cy="621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0-32-187" id="651" name="Google Shape;651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0675"/>
            <a:ext cx="12191999" cy="621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0-33-630" id="656" name="Google Shape;656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0675"/>
            <a:ext cx="12191999" cy="621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8-16-605" id="140" name="Google Shape;14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1999" cy="62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0-35-355" id="661" name="Google Shape;661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0675"/>
            <a:ext cx="12191999" cy="621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0-37-188" id="666" name="Google Shape;666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0675"/>
            <a:ext cx="12191999" cy="621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0-39-386" id="671" name="Google Shape;671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0675"/>
            <a:ext cx="12191999" cy="621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0-45-061" id="676" name="Google Shape;676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0675"/>
            <a:ext cx="12191999" cy="621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0-47-003" id="681" name="Google Shape;681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0675"/>
            <a:ext cx="12191999" cy="621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0-59-733" id="686" name="Google Shape;686;p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0675"/>
            <a:ext cx="12191999" cy="621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1-01-545" id="691" name="Google Shape;691;p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0675"/>
            <a:ext cx="12191999" cy="621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1-04-367" id="696" name="Google Shape;696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0675"/>
            <a:ext cx="12191999" cy="621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1-05-641" id="701" name="Google Shape;701;p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0675"/>
            <a:ext cx="12191999" cy="621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1-06-538" id="706" name="Google Shape;706;p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0675"/>
            <a:ext cx="12191999" cy="621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8-04-983" id="145" name="Google Shape;145;p24"/>
          <p:cNvPicPr preferRelativeResize="0"/>
          <p:nvPr/>
        </p:nvPicPr>
        <p:blipFill rotWithShape="1">
          <a:blip r:embed="rId3">
            <a:alphaModFix/>
          </a:blip>
          <a:srcRect b="5072" l="3247" r="7954" t="6674"/>
          <a:stretch/>
        </p:blipFill>
        <p:spPr>
          <a:xfrm>
            <a:off x="396077" y="655238"/>
            <a:ext cx="10826104" cy="5496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1-07-446" id="711" name="Google Shape;711;p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0675"/>
            <a:ext cx="12191999" cy="621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1-08-439" id="716" name="Google Shape;716;p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0675"/>
            <a:ext cx="12191999" cy="621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34"/>
          <p:cNvSpPr txBox="1"/>
          <p:nvPr>
            <p:ph type="ctrTitle"/>
          </p:nvPr>
        </p:nvSpPr>
        <p:spPr>
          <a:xfrm>
            <a:off x="159301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alibri"/>
              <a:buNone/>
            </a:pPr>
            <a:r>
              <a:rPr lang="tr-TR">
                <a:solidFill>
                  <a:srgbClr val="FF0000"/>
                </a:solidFill>
              </a:rPr>
              <a:t>DEĞERLENDİRME SORULARI</a:t>
            </a:r>
            <a:endParaRPr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3 21-04-47-630" id="726" name="Google Shape;726;p1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038"/>
            <a:ext cx="12192000" cy="676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3 21-04-49-230" id="731" name="Google Shape;731;p1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038"/>
            <a:ext cx="12192000" cy="676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2-00-023" id="736" name="Google Shape;736;p1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3513"/>
            <a:ext cx="12192001" cy="653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2-01-655" id="741" name="Google Shape;741;p1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3513"/>
            <a:ext cx="12192001" cy="653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1-45-10-092" id="746" name="Google Shape;746;p1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1763"/>
            <a:ext cx="12192000" cy="659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1-45-11-833" id="751" name="Google Shape;751;p1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1763"/>
            <a:ext cx="12192000" cy="659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14-05-56-254" id="756" name="Google Shape;756;p1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875" y="0"/>
            <a:ext cx="11906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8-06-213" id="150" name="Google Shape;150;p25"/>
          <p:cNvPicPr preferRelativeResize="0"/>
          <p:nvPr/>
        </p:nvPicPr>
        <p:blipFill rotWithShape="1">
          <a:blip r:embed="rId3">
            <a:alphaModFix/>
          </a:blip>
          <a:srcRect b="5172" l="3529" r="8716" t="4109"/>
          <a:stretch/>
        </p:blipFill>
        <p:spPr>
          <a:xfrm>
            <a:off x="430306" y="567221"/>
            <a:ext cx="10698969" cy="5628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14-05-57-600" id="761" name="Google Shape;761;p1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875" y="0"/>
            <a:ext cx="11906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14-06-09-746" id="766" name="Google Shape;766;p1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213" y="0"/>
            <a:ext cx="11839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14-06-10-924" id="771" name="Google Shape;771;p1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213" y="0"/>
            <a:ext cx="11839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14-06-29-307" id="776" name="Google Shape;776;p1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438" y="0"/>
            <a:ext cx="11793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14-06-30-827" id="781" name="Google Shape;781;p1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438" y="0"/>
            <a:ext cx="11793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14-08-16-329" id="786" name="Google Shape;786;p1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438" y="0"/>
            <a:ext cx="11793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14-08-18-233" id="791" name="Google Shape;791;p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438" y="0"/>
            <a:ext cx="11793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14-09-31-700" id="796" name="Google Shape;796;p1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438" y="0"/>
            <a:ext cx="11793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14-09-33-017" id="801" name="Google Shape;801;p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438" y="0"/>
            <a:ext cx="11793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14-09-45-230" id="806" name="Google Shape;806;p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438" y="0"/>
            <a:ext cx="11793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/>
          <p:nvPr>
            <p:ph type="title"/>
          </p:nvPr>
        </p:nvSpPr>
        <p:spPr>
          <a:xfrm>
            <a:off x="3463413" y="40445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Quattrocento Sans"/>
              <a:buNone/>
            </a:pPr>
            <a:r>
              <a:rPr lang="tr-TR" sz="28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Mekanik Enerji (Toplam Enerji)</a:t>
            </a:r>
            <a:endParaRPr/>
          </a:p>
        </p:txBody>
      </p:sp>
      <p:pic>
        <p:nvPicPr>
          <p:cNvPr id="156" name="Google Shape;15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863" y="2679128"/>
            <a:ext cx="3993226" cy="135342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6"/>
          <p:cNvSpPr txBox="1"/>
          <p:nvPr>
            <p:ph idx="1" type="body"/>
          </p:nvPr>
        </p:nvSpPr>
        <p:spPr>
          <a:xfrm>
            <a:off x="631967" y="1596277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>
                <a:latin typeface="Quattrocento Sans"/>
                <a:ea typeface="Quattrocento Sans"/>
                <a:cs typeface="Quattrocento Sans"/>
                <a:sym typeface="Quattrocento Sans"/>
              </a:rPr>
              <a:t>Mekanik enerji, sürtünmesiz ortamdaki bir cismin potansiyel ve kinetik enerjilerinin toplamıdır.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tr-TR" sz="2400">
                <a:latin typeface="Quattrocento Sans"/>
                <a:ea typeface="Quattrocento Sans"/>
                <a:cs typeface="Quattrocento Sans"/>
                <a:sym typeface="Quattrocento Sans"/>
              </a:rPr>
              <a:t>ME = KE + PE</a:t>
            </a:r>
            <a:endParaRPr sz="24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1270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>
                <a:latin typeface="Quattrocento Sans"/>
                <a:ea typeface="Quattrocento Sans"/>
                <a:cs typeface="Quattrocento Sans"/>
                <a:sym typeface="Quattrocento Sans"/>
              </a:rPr>
              <a:t>                          Sistemde sürtünme kuvveti yoksa mekanik enerji               			                 sabittir, değişmez.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58" name="Google Shape;158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39759" y="4069896"/>
            <a:ext cx="4027404" cy="2276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14-09-46-428" id="811" name="Google Shape;811;p1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438" y="0"/>
            <a:ext cx="11793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14-09-55-407" id="816" name="Google Shape;816;p1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438" y="0"/>
            <a:ext cx="11793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14-09-56-739" id="821" name="Google Shape;821;p1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438" y="0"/>
            <a:ext cx="11793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14-10-06-065" id="826" name="Google Shape;826;p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438" y="0"/>
            <a:ext cx="11793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14-10-07-289" id="831" name="Google Shape;831;p1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438" y="0"/>
            <a:ext cx="11793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14-10-27-668" id="836" name="Google Shape;836;p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438" y="0"/>
            <a:ext cx="11793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14-10-29-155" id="841" name="Google Shape;841;p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438" y="0"/>
            <a:ext cx="11793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14-10-35-811" id="846" name="Google Shape;846;p1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438" y="0"/>
            <a:ext cx="11793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14-10-37-391" id="851" name="Google Shape;851;p1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438" y="0"/>
            <a:ext cx="11793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2-03-550" id="856" name="Google Shape;856;p1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3513"/>
            <a:ext cx="12192001" cy="653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8-26-476" id="163" name="Google Shape;16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1999" cy="62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2-05-115" id="861" name="Google Shape;861;p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3513"/>
            <a:ext cx="12192001" cy="653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2-29-640" id="866" name="Google Shape;866;p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3513"/>
            <a:ext cx="12192001" cy="653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2-31-179" id="871" name="Google Shape;871;p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3513"/>
            <a:ext cx="12192001" cy="653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1-53-084" id="876" name="Google Shape;876;p1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3513"/>
            <a:ext cx="12192001" cy="653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1-54-729" id="881" name="Google Shape;881;p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3513"/>
            <a:ext cx="12192001" cy="653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1-56-649" id="886" name="Google Shape;886;p1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3513"/>
            <a:ext cx="12192001" cy="653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1-58-397" id="891" name="Google Shape;891;p1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3513"/>
            <a:ext cx="12192001" cy="653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8-28-005" id="168" name="Google Shape;16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1999" cy="62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8-29-819" id="173" name="Google Shape;17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1999" cy="62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8-32-381" id="178" name="Google Shape;17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1999" cy="62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8-34-286" id="183" name="Google Shape;18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1999" cy="62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8-01-709" id="94" name="Google Shape;9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1999" cy="620395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/>
          <p:nvPr/>
        </p:nvSpPr>
        <p:spPr>
          <a:xfrm>
            <a:off x="1581625" y="2092712"/>
            <a:ext cx="484484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tr-T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 kurala </a:t>
            </a:r>
            <a:r>
              <a:rPr b="0" i="1" lang="tr-T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enerjinin korunumu yasası </a:t>
            </a:r>
            <a:r>
              <a:rPr b="0" i="1" lang="tr-T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denir.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8-35-799" id="188" name="Google Shape;18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1999" cy="62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8-37-310" id="193" name="Google Shape;19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1999" cy="62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8-39-813" id="198" name="Google Shape;19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1999" cy="62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8-41-405" id="203" name="Google Shape;20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1999" cy="62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8-43-366" id="208" name="Google Shape;20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1999" cy="62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8-45-125" id="213" name="Google Shape;21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1999" cy="62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8-46-726" id="218" name="Google Shape;21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1999" cy="62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8-48-293" id="223" name="Google Shape;22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1999" cy="62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8-50-156" id="228" name="Google Shape;228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1999" cy="62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8-51-605" id="233" name="Google Shape;233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1999" cy="62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6-22-965" id="100" name="Google Shape;10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31800"/>
            <a:ext cx="12192000" cy="59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8-54-071" id="238" name="Google Shape;23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1999" cy="62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8-58-326" id="243" name="Google Shape;243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1999" cy="62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9-00-345" id="248" name="Google Shape;24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1999" cy="62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9-01-943" id="253" name="Google Shape;25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1999" cy="62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9-04-037" id="258" name="Google Shape;258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1999" cy="62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9-05-113" id="263" name="Google Shape;263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1999" cy="62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9-06-066" id="268" name="Google Shape;268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1999" cy="62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9-07-087" id="273" name="Google Shape;273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1999" cy="62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9-09-305" id="278" name="Google Shape;278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1999" cy="62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9-20-413" id="283" name="Google Shape;283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0675"/>
            <a:ext cx="12191999" cy="621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6-26-438" id="105" name="Google Shape;10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31800"/>
            <a:ext cx="12192000" cy="59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9-22-039" id="288" name="Google Shape;288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0675"/>
            <a:ext cx="12191999" cy="621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3"/>
          <p:cNvSpPr txBox="1"/>
          <p:nvPr>
            <p:ph type="ctrTitle"/>
          </p:nvPr>
        </p:nvSpPr>
        <p:spPr>
          <a:xfrm>
            <a:off x="1466850" y="159861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alibri"/>
              <a:buNone/>
            </a:pPr>
            <a:r>
              <a:rPr b="1" lang="tr-TR">
                <a:solidFill>
                  <a:srgbClr val="FF0000"/>
                </a:solidFill>
              </a:rPr>
              <a:t>ARA DEĞERLENDİRME SORULARI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08-09-23-206" id="298" name="Google Shape;298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90500"/>
            <a:ext cx="12192000" cy="648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08-09-25-004" id="303" name="Google Shape;303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75"/>
            <a:ext cx="12192000" cy="652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08-09-36-086" id="308" name="Google Shape;308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75"/>
            <a:ext cx="121920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08-09-37-675" id="313" name="Google Shape;313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3825"/>
            <a:ext cx="12192000" cy="653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08-11-11-886" id="318" name="Google Shape;318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90500"/>
            <a:ext cx="12192000" cy="6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08-11-13-299" id="323" name="Google Shape;323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8125"/>
            <a:ext cx="12192000" cy="637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08-11-24-649" id="328" name="Google Shape;328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7174"/>
            <a:ext cx="12192000" cy="638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08-11-26-957" id="333" name="Google Shape;333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49"/>
            <a:ext cx="12192000" cy="635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6-30-408" id="110" name="Google Shape;11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31800"/>
            <a:ext cx="12192000" cy="59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08-11-35-393" id="338" name="Google Shape;338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0026"/>
            <a:ext cx="12192000" cy="6486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08-11-37-334" id="343" name="Google Shape;343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76"/>
            <a:ext cx="12192000" cy="651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08-11-54-922" id="348" name="Google Shape;348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3350"/>
            <a:ext cx="12192000" cy="663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08-11-56-875" id="353" name="Google Shape;353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75"/>
            <a:ext cx="12192000" cy="660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08-12-10-854" id="358" name="Google Shape;358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5250"/>
            <a:ext cx="12192000" cy="664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08-12-12-175" id="363" name="Google Shape;363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3825"/>
            <a:ext cx="12192000" cy="651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08-13-29-542" id="368" name="Google Shape;368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08-13-31-158" id="373" name="Google Shape;373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08-13-50-707" id="378" name="Google Shape;378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08-13-52-140" id="383" name="Google Shape;383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6-33-608" id="115" name="Google Shape;11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31800"/>
            <a:ext cx="12192000" cy="59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08-14-15-306" id="388" name="Google Shape;388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08-14-16-736" id="393" name="Google Shape;393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08-15-28-415" id="398" name="Google Shape;398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08-15-29-854" id="403" name="Google Shape;403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08-15-42-284" id="408" name="Google Shape;408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08-15-44-249" id="413" name="Google Shape;413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08-16-28-625" id="418" name="Google Shape;418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08-16-30-322" id="423" name="Google Shape;423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08-16-55-363" id="428" name="Google Shape;428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11-26 08-16-56-801" id="433" name="Google Shape;433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6-37-035" id="120" name="Google Shape;12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31800"/>
            <a:ext cx="12192000" cy="59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82"/>
          <p:cNvSpPr txBox="1"/>
          <p:nvPr>
            <p:ph type="ctrTitle"/>
          </p:nvPr>
        </p:nvSpPr>
        <p:spPr>
          <a:xfrm>
            <a:off x="786581" y="2256733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alibri"/>
              <a:buNone/>
            </a:pPr>
            <a:r>
              <a:rPr lang="tr-TR" sz="5400">
                <a:solidFill>
                  <a:srgbClr val="FF0000"/>
                </a:solidFill>
              </a:rPr>
              <a:t>SÜRTÜNME KUVVETİNİN KİNETİK ENERJİ ÜZERİNE ETKİSİ</a:t>
            </a:r>
            <a:endParaRPr sz="54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3 21-01-19-806" id="443" name="Google Shape;443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57200"/>
            <a:ext cx="121920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3 21-01-25-936" id="448" name="Google Shape;448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57200"/>
            <a:ext cx="121920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3941" y="413263"/>
            <a:ext cx="3403987" cy="2833861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85"/>
          <p:cNvSpPr/>
          <p:nvPr/>
        </p:nvSpPr>
        <p:spPr>
          <a:xfrm>
            <a:off x="5447928" y="831530"/>
            <a:ext cx="4896544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Yerde hareket eden top bir süre sonra yavaşlar ve durur. Bu duruma topla yüzey arasında oluşan sürtünme kuvveti sebep olmaktadır.</a:t>
            </a:r>
            <a:endParaRPr/>
          </a:p>
        </p:txBody>
      </p:sp>
      <p:sp>
        <p:nvSpPr>
          <p:cNvPr id="455" name="Google Shape;455;p85"/>
          <p:cNvSpPr/>
          <p:nvPr/>
        </p:nvSpPr>
        <p:spPr>
          <a:xfrm>
            <a:off x="2286797" y="3900420"/>
            <a:ext cx="3672408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Oyuncak arabamızı itip bıraktığımızda araba bir süre sonra duracaktır. Bu durum sürtünme kuvvetiyle açıklanabilir.</a:t>
            </a:r>
            <a:endParaRPr/>
          </a:p>
        </p:txBody>
      </p:sp>
      <p:pic>
        <p:nvPicPr>
          <p:cNvPr id="456" name="Google Shape;456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70536" y="3247124"/>
            <a:ext cx="3997047" cy="2592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86"/>
          <p:cNvSpPr/>
          <p:nvPr/>
        </p:nvSpPr>
        <p:spPr>
          <a:xfrm>
            <a:off x="5663952" y="809072"/>
            <a:ext cx="457200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Aynı şekilde salıncakta sallanan bir çocuğun bir süre sonra hareketsiz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kalmasının sebebi yine sürtünme kuvvetidir.</a:t>
            </a:r>
            <a:endParaRPr/>
          </a:p>
        </p:txBody>
      </p:sp>
      <p:pic>
        <p:nvPicPr>
          <p:cNvPr id="462" name="Google Shape;462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5520" y="1071"/>
            <a:ext cx="3096344" cy="3185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20136" y="2924944"/>
            <a:ext cx="2915816" cy="2954521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86"/>
          <p:cNvSpPr/>
          <p:nvPr/>
        </p:nvSpPr>
        <p:spPr>
          <a:xfrm>
            <a:off x="1786185" y="3663539"/>
            <a:ext cx="4572000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İlk insanların kibrit ya da çakmak olmadan odun parçalarını birbirine sürterek ateş yakmaları da sürtünme kuvvetinin bir sonucudur.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0 22-17-23-663" id="469" name="Google Shape;469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2765"/>
            <a:ext cx="12192000" cy="6259513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87"/>
          <p:cNvSpPr/>
          <p:nvPr/>
        </p:nvSpPr>
        <p:spPr>
          <a:xfrm>
            <a:off x="0" y="267128"/>
            <a:ext cx="400692" cy="508571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0 22-17-27-565" id="475" name="Google Shape;475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8450"/>
            <a:ext cx="12192000" cy="6259513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88"/>
          <p:cNvSpPr/>
          <p:nvPr/>
        </p:nvSpPr>
        <p:spPr>
          <a:xfrm>
            <a:off x="0" y="267128"/>
            <a:ext cx="400692" cy="508571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3 21-01-22-134" id="481" name="Google Shape;481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57200"/>
            <a:ext cx="1219200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89"/>
          <p:cNvSpPr txBox="1"/>
          <p:nvPr/>
        </p:nvSpPr>
        <p:spPr>
          <a:xfrm>
            <a:off x="930376" y="6132951"/>
            <a:ext cx="1084970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tr-TR" sz="2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Pürüzlü yüzeylerde sürtünme kuvveti fazla, az pürüzlü yüzeylerde sürtünme kuvveti azdır.</a:t>
            </a:r>
            <a:endParaRPr i="1" sz="20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83" name="Google Shape;483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9053" y="5984820"/>
            <a:ext cx="671323" cy="696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3 21-01-24-356" id="488" name="Google Shape;488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57200"/>
            <a:ext cx="121920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91"/>
          <p:cNvSpPr txBox="1"/>
          <p:nvPr>
            <p:ph idx="1" type="body"/>
          </p:nvPr>
        </p:nvSpPr>
        <p:spPr>
          <a:xfrm>
            <a:off x="737419" y="538317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Char char="•"/>
            </a:pPr>
            <a:r>
              <a:rPr lang="tr-TR">
                <a:solidFill>
                  <a:srgbClr val="FF0000"/>
                </a:solidFill>
              </a:rPr>
              <a:t>Pürüzlü yüzeylere örnekler: </a:t>
            </a:r>
            <a:r>
              <a:rPr lang="tr-TR"/>
              <a:t>Halı, tahta, zımpara kağıdı, çakıl, ponza taşı, toprak yol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tr-TR"/>
              <a:t>    </a:t>
            </a:r>
            <a:r>
              <a:rPr lang="tr-TR">
                <a:solidFill>
                  <a:srgbClr val="FF0000"/>
                </a:solidFill>
              </a:rPr>
              <a:t>Pürüzsüz(az pürüzlü-kaygan) yüzeylere örnekler: </a:t>
            </a:r>
            <a:r>
              <a:rPr lang="tr-TR"/>
              <a:t>Cam, buz, mermer</a:t>
            </a:r>
            <a:endParaRPr/>
          </a:p>
        </p:txBody>
      </p:sp>
      <p:pic>
        <p:nvPicPr>
          <p:cNvPr id="494" name="Google Shape;494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629" y="616976"/>
            <a:ext cx="816935" cy="847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628" y="2142537"/>
            <a:ext cx="816935" cy="847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00955" y="3286995"/>
            <a:ext cx="3398889" cy="2543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72000" y="3487392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91"/>
          <p:cNvSpPr txBox="1"/>
          <p:nvPr/>
        </p:nvSpPr>
        <p:spPr>
          <a:xfrm>
            <a:off x="2230032" y="6000191"/>
            <a:ext cx="313649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Zımpara Kağıdı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91"/>
          <p:cNvSpPr txBox="1"/>
          <p:nvPr/>
        </p:nvSpPr>
        <p:spPr>
          <a:xfrm>
            <a:off x="7006203" y="5830914"/>
            <a:ext cx="31364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Ponza Taşı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8-12-122" id="125" name="Google Shape;12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1999" cy="62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93"/>
          <p:cNvSpPr txBox="1"/>
          <p:nvPr>
            <p:ph type="ctrTitle"/>
          </p:nvPr>
        </p:nvSpPr>
        <p:spPr>
          <a:xfrm>
            <a:off x="1247586" y="181596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Comic Sans MS"/>
              <a:buNone/>
            </a:pPr>
            <a:r>
              <a:rPr i="1" lang="tr-TR" sz="4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Sürtünme kuvveti nasıl arttırılabilir?</a:t>
            </a:r>
            <a:endParaRPr i="1" sz="48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94"/>
          <p:cNvSpPr txBox="1"/>
          <p:nvPr>
            <p:ph type="title"/>
          </p:nvPr>
        </p:nvSpPr>
        <p:spPr>
          <a:xfrm>
            <a:off x="978876" y="538408"/>
            <a:ext cx="11471031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tr-TR" sz="2800"/>
              <a:t>Buzlu yollarda sürtünmeyi arttırmak için otomobilimizin lastiklerine zincir takarız.</a:t>
            </a:r>
            <a:br>
              <a:rPr lang="tr-TR" sz="2800"/>
            </a:br>
            <a:endParaRPr sz="2800"/>
          </a:p>
        </p:txBody>
      </p:sp>
      <p:pic>
        <p:nvPicPr>
          <p:cNvPr id="515" name="Google Shape;515;p9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0338" y="1547446"/>
            <a:ext cx="4431323" cy="4668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95"/>
          <p:cNvSpPr txBox="1"/>
          <p:nvPr>
            <p:ph type="title"/>
          </p:nvPr>
        </p:nvSpPr>
        <p:spPr>
          <a:xfrm>
            <a:off x="1066800" y="74063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tr-TR" sz="2800"/>
              <a:t>Arabamızın ve bisikletimizin frenlerini belli aralıklarla değiştirir, onları yenileriz. Çünkü, frene bastığımız anda sürtünme olmazsa aracımız istediğimiz anda durmaz.</a:t>
            </a:r>
            <a:br>
              <a:rPr lang="tr-TR" sz="2800"/>
            </a:br>
            <a:endParaRPr sz="2800"/>
          </a:p>
        </p:txBody>
      </p:sp>
      <p:pic>
        <p:nvPicPr>
          <p:cNvPr id="521" name="Google Shape;521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27963" y="2073885"/>
            <a:ext cx="4891572" cy="3805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96"/>
          <p:cNvSpPr txBox="1"/>
          <p:nvPr>
            <p:ph type="title"/>
          </p:nvPr>
        </p:nvSpPr>
        <p:spPr>
          <a:xfrm>
            <a:off x="1119554" y="3123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br>
              <a:rPr lang="tr-TR" sz="2800"/>
            </a:br>
            <a:r>
              <a:rPr lang="tr-TR" sz="2800"/>
              <a:t>Buzun üzerindeki sürtünme kuvveti küçüktür. Bu nedenle kışın ayakkabıların altlarının  pürüzlü olması tercih edilir.</a:t>
            </a:r>
            <a:endParaRPr sz="2800"/>
          </a:p>
        </p:txBody>
      </p:sp>
      <p:pic>
        <p:nvPicPr>
          <p:cNvPr id="527" name="Google Shape;527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23599" y="1718554"/>
            <a:ext cx="5237175" cy="4229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97"/>
          <p:cNvSpPr txBox="1"/>
          <p:nvPr>
            <p:ph type="ctrTitle"/>
          </p:nvPr>
        </p:nvSpPr>
        <p:spPr>
          <a:xfrm>
            <a:off x="1369295" y="169900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Comic Sans MS"/>
              <a:buNone/>
            </a:pPr>
            <a:r>
              <a:rPr i="1" lang="tr-TR" sz="4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Sürtünme kuvveti nasıl azaltılabilir?</a:t>
            </a:r>
            <a:endParaRPr i="1" sz="48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98"/>
          <p:cNvSpPr txBox="1"/>
          <p:nvPr>
            <p:ph type="title"/>
          </p:nvPr>
        </p:nvSpPr>
        <p:spPr>
          <a:xfrm>
            <a:off x="639097" y="392625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lang="tr-TR" sz="2800">
                <a:solidFill>
                  <a:srgbClr val="FF0000"/>
                </a:solidFill>
              </a:rPr>
              <a:t>Yuvarlanmadan yararlanma: </a:t>
            </a:r>
            <a:r>
              <a:rPr lang="tr-TR" sz="2800"/>
              <a:t>Çekilerek yada itilerek hareket ettirilen cisimlerin tekerlekli olması sürtünmeyi azaltır. </a:t>
            </a:r>
            <a:endParaRPr sz="2800"/>
          </a:p>
        </p:txBody>
      </p:sp>
      <p:pic>
        <p:nvPicPr>
          <p:cNvPr id="538" name="Google Shape;538;p9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6434" y="1804683"/>
            <a:ext cx="4618527" cy="4059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99"/>
          <p:cNvSpPr txBox="1"/>
          <p:nvPr>
            <p:ph type="title"/>
          </p:nvPr>
        </p:nvSpPr>
        <p:spPr>
          <a:xfrm>
            <a:off x="639097" y="621396"/>
            <a:ext cx="10972800" cy="1255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tr-TR" sz="2800"/>
              <a:t>Makineler çalışırken içlerindeki hareketli parçalar birbirine sürtünür ve zamanla aşınır. Bunu önlemek için birbirine temas eden parçalar yağlanarak sürtünme kuvveti azaltılmış olur.</a:t>
            </a:r>
            <a:endParaRPr sz="2800"/>
          </a:p>
        </p:txBody>
      </p:sp>
      <p:pic>
        <p:nvPicPr>
          <p:cNvPr descr="bisiklet yağlamak ile ilgili görsel sonucu" id="544" name="Google Shape;544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61310" y="1968564"/>
            <a:ext cx="5553074" cy="3776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1-12-347" id="549" name="Google Shape;549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0675"/>
            <a:ext cx="12191999" cy="621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1-14-068" id="554" name="Google Shape;554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0675"/>
            <a:ext cx="12191999" cy="621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48-13-495" id="130" name="Google Shape;13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7025"/>
            <a:ext cx="12191999" cy="62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3 21-02-05-238" id="559" name="Google Shape;559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57200"/>
            <a:ext cx="121920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9806" y="511278"/>
            <a:ext cx="9183329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103"/>
          <p:cNvSpPr txBox="1"/>
          <p:nvPr/>
        </p:nvSpPr>
        <p:spPr>
          <a:xfrm>
            <a:off x="1966452" y="4758813"/>
            <a:ext cx="854423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Dalgıç kıyafetleri sürtünmeyi azaltacak şekilde tasarlanmıştır.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3 21-01-55-805" id="570" name="Google Shape;570;p104"/>
          <p:cNvPicPr preferRelativeResize="0"/>
          <p:nvPr/>
        </p:nvPicPr>
        <p:blipFill rotWithShape="1">
          <a:blip r:embed="rId3">
            <a:alphaModFix/>
          </a:blip>
          <a:srcRect b="-30856" l="-885" r="884" t="30856"/>
          <a:stretch/>
        </p:blipFill>
        <p:spPr>
          <a:xfrm>
            <a:off x="-77056" y="981182"/>
            <a:ext cx="121920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3 21-01-57-471" id="575" name="Google Shape;575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57200"/>
            <a:ext cx="121920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03 21-01-59-620" id="580" name="Google Shape;580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57200"/>
            <a:ext cx="121920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6473" y="308180"/>
            <a:ext cx="7143750" cy="4019550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107"/>
          <p:cNvSpPr txBox="1"/>
          <p:nvPr/>
        </p:nvSpPr>
        <p:spPr>
          <a:xfrm>
            <a:off x="1527498" y="4597527"/>
            <a:ext cx="989371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Göktaşları hava direnci sayesinde yeryüzüne ulaşmadan yanarak yok olurlar.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hp\Desktop\gaziantep-te-zamana-karsi-700-bisikletci-10688810_7431_o.jpg" id="591" name="Google Shape;591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8161" y="273559"/>
            <a:ext cx="9258300" cy="5953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0-07-397" id="596" name="Google Shape;596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0675"/>
            <a:ext cx="12191999" cy="621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0-41-452" id="601" name="Google Shape;601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0675"/>
            <a:ext cx="12191999" cy="621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4 12-50-42-713" id="606" name="Google Shape;606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0675"/>
            <a:ext cx="12191999" cy="621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