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077">
          <p15:clr>
            <a:srgbClr val="9AA0A6"/>
          </p15:clr>
        </p15:guide>
        <p15:guide id="4" orient="horz" pos="113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1077" orient="horz"/>
        <p:guide pos="113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7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2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5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1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3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1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3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7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3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9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1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2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0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2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6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8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9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5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0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6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4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5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6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4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9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3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1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MAYOZ BÖLÜNME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47-088" id="147" name="Google Shape;1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49-282" id="152" name="Google Shape;1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5-19-23-625" id="157" name="Google Shape;15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038"/>
            <a:ext cx="12192000" cy="65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5-19-26-030" id="162" name="Google Shape;1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038"/>
            <a:ext cx="12192000" cy="65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5-19-27-516" id="167" name="Google Shape;16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038"/>
            <a:ext cx="12192002" cy="65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5-19-29-106" id="172" name="Google Shape;1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038"/>
            <a:ext cx="12192002" cy="65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17-638" id="177" name="Google Shape;17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2006"/>
            <a:ext cx="12192001" cy="62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/>
        </p:nvSpPr>
        <p:spPr>
          <a:xfrm>
            <a:off x="1005840" y="2560320"/>
            <a:ext cx="18013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 döllenme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SUNULAR\KAYNAKLAR\nesneler\178.jpg" id="183" name="Google Shape;18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7699" y="12940"/>
            <a:ext cx="93510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11-12 18-27-24-747.jpg" id="188" name="Google Shape;18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11-12 18-27-27-674.jpg" id="193" name="Google Shape;19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3-35-197" id="89" name="Google Shape;89;p14"/>
          <p:cNvPicPr preferRelativeResize="0"/>
          <p:nvPr/>
        </p:nvPicPr>
        <p:blipFill rotWithShape="1">
          <a:blip r:embed="rId3">
            <a:alphaModFix/>
          </a:blip>
          <a:srcRect b="7190" l="-1319" r="1320" t="-7190"/>
          <a:stretch/>
        </p:blipFill>
        <p:spPr>
          <a:xfrm>
            <a:off x="170725" y="-474101"/>
            <a:ext cx="12192001" cy="660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2426" y="3693561"/>
            <a:ext cx="3830174" cy="34327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8637712" y="2697646"/>
            <a:ext cx="104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(gamet)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31-615" id="198" name="Google Shape;19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33-085" id="203" name="Google Shape;20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34-194" id="208" name="Google Shape;20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35-472" id="213" name="Google Shape;21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36-837" id="218" name="Google Shape;21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38-078" id="223" name="Google Shape;22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58-660" id="228" name="Google Shape;22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01-393" id="233" name="Google Shape;23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03-205" id="238" name="Google Shape;23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04-375" id="243" name="Google Shape;24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3-39-607"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81901"/>
            <a:ext cx="12192000" cy="5542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SUNULAR\KAYNAKLAR\nesneler\177.jpg" id="97" name="Google Shape;9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587" y="-164387"/>
            <a:ext cx="9551149" cy="3472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05-713" id="248" name="Google Shape;24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type="ctrTitle"/>
          </p:nvPr>
        </p:nvSpPr>
        <p:spPr>
          <a:xfrm>
            <a:off x="1376516" y="157464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Calibri"/>
              <a:buNone/>
            </a:pPr>
            <a:r>
              <a:rPr lang="tr-TR">
                <a:solidFill>
                  <a:srgbClr val="00B0F0"/>
                </a:solidFill>
              </a:rPr>
              <a:t>DEĞERLENDİRME SORULARI</a:t>
            </a:r>
            <a:endParaRPr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48-878" id="258" name="Google Shape;25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0325"/>
            <a:ext cx="12191999" cy="663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50-504" id="263" name="Google Shape;26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1" cy="663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8-43-002" id="268" name="Google Shape;26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025"/>
            <a:ext cx="12192000" cy="6710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8-51-222" id="273" name="Google Shape;273;p47"/>
          <p:cNvPicPr preferRelativeResize="0"/>
          <p:nvPr/>
        </p:nvPicPr>
        <p:blipFill rotWithShape="1">
          <a:blip r:embed="rId3">
            <a:alphaModFix/>
          </a:blip>
          <a:srcRect b="1559" l="0" r="0" t="-1560"/>
          <a:stretch/>
        </p:blipFill>
        <p:spPr>
          <a:xfrm>
            <a:off x="0" y="0"/>
            <a:ext cx="12191998" cy="66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17-331" id="278" name="Google Shape;27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18-864" id="283" name="Google Shape;28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20-339" id="288" name="Google Shape;28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925" y="1342025"/>
            <a:ext cx="12192001" cy="656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22-079" id="293" name="Google Shape;29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00" y="-12"/>
            <a:ext cx="12192001" cy="656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krossing over ile ilgili görsel sonucu" id="102" name="Google Shape;102;p16"/>
          <p:cNvSpPr/>
          <p:nvPr/>
        </p:nvSpPr>
        <p:spPr>
          <a:xfrm>
            <a:off x="63500" y="-136525"/>
            <a:ext cx="6886575" cy="2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6117" y="1802922"/>
            <a:ext cx="6886575" cy="384468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4559210" y="981015"/>
            <a:ext cx="55899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Parça değişimi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23-472" id="298" name="Google Shape;29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25-060" id="303" name="Google Shape;30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26-611" id="308" name="Google Shape;30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28-213" id="313" name="Google Shape;31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29-533" id="318" name="Google Shape;31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625" y="293675"/>
            <a:ext cx="12192001" cy="656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31-193" id="323" name="Google Shape;32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6050"/>
            <a:ext cx="12192001" cy="656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11-12 18-23-39-541.jpg" id="328" name="Google Shape;32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0"/>
            <a:ext cx="10528302" cy="5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11-12 18-23-41-955.jpg" id="333" name="Google Shape;33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6934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7-41-827" id="338" name="Google Shape;33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938" y="137300"/>
            <a:ext cx="11832126" cy="634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7-43-960" id="343" name="Google Shape;34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50"/>
            <a:ext cx="12192000" cy="653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444" y="999549"/>
            <a:ext cx="816219" cy="8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1647091" y="1137139"/>
            <a:ext cx="102225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Üreme ana hücresi: Erkeklerde </a:t>
            </a:r>
            <a:r>
              <a:rPr lang="tr-T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sperm ana hücresi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dişilerde </a:t>
            </a:r>
            <a:r>
              <a:rPr lang="tr-T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yumurta ana hücresi 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adını alır.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444" y="2813695"/>
            <a:ext cx="816219" cy="8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1647091" y="2813695"/>
            <a:ext cx="102225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Hayvanlarda üreme hücresi: Erkeklerde </a:t>
            </a:r>
            <a:r>
              <a:rPr lang="tr-T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sperm  hücresi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dişilerde </a:t>
            </a:r>
            <a:r>
              <a:rPr lang="tr-T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yumurta hücresi 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adını alır.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443" y="4390449"/>
            <a:ext cx="816219" cy="8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/>
          <p:nvPr/>
        </p:nvSpPr>
        <p:spPr>
          <a:xfrm>
            <a:off x="1647091" y="4307761"/>
            <a:ext cx="102225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Bitkilerde üreme hücresi : Erkek organda </a:t>
            </a:r>
            <a:r>
              <a:rPr lang="tr-T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polen hücresi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dişi organda </a:t>
            </a:r>
            <a:r>
              <a:rPr lang="tr-T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yumurta hücresi 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adını alır.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39-306" id="348" name="Google Shape;34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40-741" id="353" name="Google Shape;35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050" y="293688"/>
            <a:ext cx="12192001" cy="656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52-703" id="358" name="Google Shape;35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1" cy="663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54-195" id="363" name="Google Shape;36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1" cy="663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56-437" id="368" name="Google Shape;36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1" cy="663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57-456" id="373" name="Google Shape;37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1" cy="663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59-219" id="378" name="Google Shape;37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1" cy="663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6-00-760" id="383" name="Google Shape;38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1" cy="663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6-51-670" id="388" name="Google Shape;38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438"/>
            <a:ext cx="12192000" cy="67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6-53-217" id="393" name="Google Shape;393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438"/>
            <a:ext cx="12192000" cy="67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624" y="876975"/>
            <a:ext cx="816219" cy="8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1782969" y="1101725"/>
            <a:ext cx="95678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Homolog kromozomlara kromozom çifti denilmektedir.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242" y="2286062"/>
            <a:ext cx="816219" cy="8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1782969" y="2562938"/>
            <a:ext cx="95678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Mayoz bölünmede çekirdek ve sitoplazma iki kere bölünür.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6-54-678" id="398" name="Google Shape;39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438"/>
            <a:ext cx="12192000" cy="67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6-56-586" id="403" name="Google Shape;40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438"/>
            <a:ext cx="12192000" cy="67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8-11-832" id="408" name="Google Shape;40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025"/>
            <a:ext cx="12192000" cy="6710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8-13-318" id="413" name="Google Shape;41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025"/>
            <a:ext cx="12192000" cy="6710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9-01-867" id="418" name="Google Shape;41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13" y="0"/>
            <a:ext cx="11915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9-03-924" id="423" name="Google Shape;42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13" y="0"/>
            <a:ext cx="11915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9-24-902" id="428" name="Google Shape;42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13" y="0"/>
            <a:ext cx="11915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9-38-056" id="433" name="Google Shape;43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13" y="0"/>
            <a:ext cx="11915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50-38-732" id="438" name="Google Shape;43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0"/>
            <a:ext cx="1209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50-40-542" id="443" name="Google Shape;44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0"/>
            <a:ext cx="1209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67" y="1527088"/>
            <a:ext cx="816219" cy="8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1767254" y="1527088"/>
            <a:ext cx="912641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Üreme ana hücreleri hem mitoz hem mayoz bölünme geçirebilir. Kendi sayısını arttırmak için mitoz, üreme hücreleri(yumurta, sperm) oluşturmak için mayoz bölünme geçirir.</a:t>
            </a: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67" y="2905102"/>
            <a:ext cx="816219" cy="8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1767254" y="3058099"/>
            <a:ext cx="91264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Mayoz geçiren bir hücre tekrar mayoz geçiremez.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67" y="4127178"/>
            <a:ext cx="816219" cy="8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1767254" y="4127178"/>
            <a:ext cx="956785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Mayoz bölünme insanlarda ergenlik dönemiyle başlar. Yaşlılık dönemiyle sonlanır.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51-14-599" id="448" name="Google Shape;44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0"/>
            <a:ext cx="1209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51-17-595" id="453" name="Google Shape;45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0"/>
            <a:ext cx="1209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51-42-519" id="458" name="Google Shape;45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0"/>
            <a:ext cx="1209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51-44-453" id="463" name="Google Shape;46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0"/>
            <a:ext cx="1209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52-49-524" id="468" name="Google Shape;46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0"/>
            <a:ext cx="1209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52-52-352" id="473" name="Google Shape;47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0"/>
            <a:ext cx="1209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39-897"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40-959" id="142" name="Google Shape;1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