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Book Antiqu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BFD33A-996F-44FB-AFDB-5AD5793EE2FF}">
  <a:tblStyle styleId="{D1BFD33A-996F-44FB-AFDB-5AD5793EE2F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ookAntiqua-regular.fntdata"/><Relationship Id="rId25" Type="http://schemas.openxmlformats.org/officeDocument/2006/relationships/slide" Target="slides/slide19.xml"/><Relationship Id="rId28" Type="http://schemas.openxmlformats.org/officeDocument/2006/relationships/font" Target="fonts/BookAntiqua-italic.fntdata"/><Relationship Id="rId27" Type="http://schemas.openxmlformats.org/officeDocument/2006/relationships/font" Target="fonts/BookAntiqu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BookAntiqu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,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1.xml"/><Relationship Id="rId22" Type="http://schemas.openxmlformats.org/officeDocument/2006/relationships/slide" Target="/ppt/slides/slide11.xml"/><Relationship Id="rId21" Type="http://schemas.openxmlformats.org/officeDocument/2006/relationships/slide" Target="/ppt/slides/slide11.xml"/><Relationship Id="rId24" Type="http://schemas.openxmlformats.org/officeDocument/2006/relationships/slide" Target="/ppt/slides/slide12.xml"/><Relationship Id="rId23" Type="http://schemas.openxmlformats.org/officeDocument/2006/relationships/slide" Target="/ppt/slides/slide1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2.xml"/><Relationship Id="rId4" Type="http://schemas.openxmlformats.org/officeDocument/2006/relationships/slide" Target="/ppt/slides/slide12.xml"/><Relationship Id="rId9" Type="http://schemas.openxmlformats.org/officeDocument/2006/relationships/slide" Target="/ppt/slides/slide12.xml"/><Relationship Id="rId26" Type="http://schemas.openxmlformats.org/officeDocument/2006/relationships/slide" Target="/ppt/slides/slide12.xml"/><Relationship Id="rId25" Type="http://schemas.openxmlformats.org/officeDocument/2006/relationships/slide" Target="/ppt/slides/slide12.xml"/><Relationship Id="rId28" Type="http://schemas.openxmlformats.org/officeDocument/2006/relationships/slide" Target="/ppt/slides/slide11.xml"/><Relationship Id="rId27" Type="http://schemas.openxmlformats.org/officeDocument/2006/relationships/slide" Target="/ppt/slides/slide12.xml"/><Relationship Id="rId5" Type="http://schemas.openxmlformats.org/officeDocument/2006/relationships/slide" Target="/ppt/slides/slide11.xml"/><Relationship Id="rId6" Type="http://schemas.openxmlformats.org/officeDocument/2006/relationships/slide" Target="/ppt/slides/slide12.xml"/><Relationship Id="rId29" Type="http://schemas.openxmlformats.org/officeDocument/2006/relationships/slide" Target="/ppt/slides/slide11.xml"/><Relationship Id="rId7" Type="http://schemas.openxmlformats.org/officeDocument/2006/relationships/slide" Target="/ppt/slides/slide11.xml"/><Relationship Id="rId8" Type="http://schemas.openxmlformats.org/officeDocument/2006/relationships/slide" Target="/ppt/slides/slide12.xml"/><Relationship Id="rId30" Type="http://schemas.openxmlformats.org/officeDocument/2006/relationships/slide" Target="/ppt/slides/slide12.xml"/><Relationship Id="rId11" Type="http://schemas.openxmlformats.org/officeDocument/2006/relationships/slide" Target="/ppt/slides/slide12.xml"/><Relationship Id="rId10" Type="http://schemas.openxmlformats.org/officeDocument/2006/relationships/slide" Target="/ppt/slides/slide12.xml"/><Relationship Id="rId13" Type="http://schemas.openxmlformats.org/officeDocument/2006/relationships/slide" Target="/ppt/slides/slide12.xml"/><Relationship Id="rId12" Type="http://schemas.openxmlformats.org/officeDocument/2006/relationships/slide" Target="/ppt/slides/slide11.xml"/><Relationship Id="rId15" Type="http://schemas.openxmlformats.org/officeDocument/2006/relationships/slide" Target="/ppt/slides/slide12.xml"/><Relationship Id="rId14" Type="http://schemas.openxmlformats.org/officeDocument/2006/relationships/slide" Target="/ppt/slides/slide12.xml"/><Relationship Id="rId17" Type="http://schemas.openxmlformats.org/officeDocument/2006/relationships/slide" Target="/ppt/slides/slide12.xml"/><Relationship Id="rId16" Type="http://schemas.openxmlformats.org/officeDocument/2006/relationships/slide" Target="/ppt/slides/slide12.xml"/><Relationship Id="rId19" Type="http://schemas.openxmlformats.org/officeDocument/2006/relationships/slide" Target="/ppt/slides/slide11.xml"/><Relationship Id="rId18" Type="http://schemas.openxmlformats.org/officeDocument/2006/relationships/slide" Target="/ppt/slides/slide1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0.xml"/><Relationship Id="rId4" Type="http://schemas.openxmlformats.org/officeDocument/2006/relationships/image" Target="../media/image13.jp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0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0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395288" y="2781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660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GÜNEŞ VE AY TUTULMALARI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457200" y="274638"/>
            <a:ext cx="8291513" cy="346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3600">
                <a:solidFill>
                  <a:srgbClr val="FF3300"/>
                </a:solidFill>
              </a:rPr>
              <a:t>Değerlendirme</a:t>
            </a:r>
            <a:endParaRPr/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457200" y="692150"/>
            <a:ext cx="8229600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tr-TR" sz="1800"/>
              <a:t>“Güneş ve ay tutulması ışığın ………. boyunca yayıldığını gösteren doğa olaylarıdır.” Boş kalan yere  aşağıdakilerden hangisi gelmelidir?</a:t>
            </a:r>
            <a:endParaRPr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r-TR" sz="1800"/>
              <a:t>	</a:t>
            </a:r>
            <a:r>
              <a:rPr lang="tr-TR" sz="1800" u="sng">
                <a:solidFill>
                  <a:schemeClr val="hlink"/>
                </a:solidFill>
                <a:hlinkClick action="ppaction://hlinksldjump" r:id="rId3"/>
              </a:rPr>
              <a:t>A) karanlıklar</a:t>
            </a:r>
            <a:r>
              <a:rPr lang="tr-TR" sz="1800"/>
              <a:t>	</a:t>
            </a:r>
            <a:r>
              <a:rPr lang="tr-TR" sz="1800" u="sng">
                <a:solidFill>
                  <a:schemeClr val="hlink"/>
                </a:solidFill>
                <a:hlinkClick action="ppaction://hlinksldjump" r:id="rId4"/>
              </a:rPr>
              <a:t>B)uzay</a:t>
            </a:r>
            <a:r>
              <a:rPr lang="tr-TR" sz="1800"/>
              <a:t>	      </a:t>
            </a:r>
            <a:r>
              <a:rPr lang="tr-TR" sz="1800" u="sng">
                <a:solidFill>
                  <a:schemeClr val="hlink"/>
                </a:solidFill>
                <a:hlinkClick action="ppaction://hlinksldjump" r:id="rId5"/>
              </a:rPr>
              <a:t>C)doğrular</a:t>
            </a:r>
            <a:r>
              <a:rPr lang="tr-TR" sz="1800"/>
              <a:t>	   </a:t>
            </a:r>
            <a:r>
              <a:rPr lang="tr-TR" sz="1800" u="sng">
                <a:solidFill>
                  <a:schemeClr val="hlink"/>
                </a:solidFill>
                <a:hlinkClick action="ppaction://hlinksldjump" r:id="rId6"/>
              </a:rPr>
              <a:t>D)yıldızlar</a:t>
            </a:r>
            <a:endParaRPr sz="1800"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2"/>
            </a:pPr>
            <a:r>
              <a:rPr lang="tr-TR" sz="1800"/>
              <a:t>“Dünya Güneş etrafında dönerken Ay ile Güneş arasına girince Dünya’nın gölgesi Ay’ın üzerine düşer. Bu durumda ay Güneşten ışık alamaz.” Bu olayın adı aşağıdakilerden hangisidir?</a:t>
            </a:r>
            <a:endParaRPr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r-TR" sz="1800"/>
              <a:t>   </a:t>
            </a:r>
            <a:r>
              <a:rPr lang="tr-TR" sz="1800" u="sng">
                <a:solidFill>
                  <a:schemeClr val="hlink"/>
                </a:solidFill>
                <a:hlinkClick action="ppaction://hlinksldjump" r:id="rId7"/>
              </a:rPr>
              <a:t>A)Ay tutulması</a:t>
            </a:r>
            <a:r>
              <a:rPr lang="tr-TR" sz="1800"/>
              <a:t>	   </a:t>
            </a:r>
            <a:r>
              <a:rPr lang="tr-TR" sz="1800" u="sng">
                <a:solidFill>
                  <a:schemeClr val="hlink"/>
                </a:solidFill>
                <a:hlinkClick action="ppaction://hlinksldjump" r:id="rId8"/>
              </a:rPr>
              <a:t>B)Ay’ın hareketi</a:t>
            </a:r>
            <a:r>
              <a:rPr lang="tr-TR" sz="1800"/>
              <a:t>	     </a:t>
            </a:r>
            <a:r>
              <a:rPr lang="tr-TR" sz="1800" u="sng">
                <a:solidFill>
                  <a:schemeClr val="hlink"/>
                </a:solidFill>
                <a:hlinkClick action="ppaction://hlinksldjump" r:id="rId9"/>
              </a:rPr>
              <a:t>C)Güneş tutulması</a:t>
            </a:r>
            <a:r>
              <a:rPr lang="tr-TR" sz="1800"/>
              <a:t>	</a:t>
            </a:r>
            <a:r>
              <a:rPr lang="tr-TR" sz="1800" u="sng">
                <a:solidFill>
                  <a:schemeClr val="hlink"/>
                </a:solidFill>
                <a:hlinkClick action="ppaction://hlinksldjump" r:id="rId10"/>
              </a:rPr>
              <a:t>D)hiçbiri</a:t>
            </a:r>
            <a:endParaRPr sz="1800"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3"/>
            </a:pPr>
            <a:r>
              <a:rPr lang="tr-TR" sz="1800"/>
              <a:t>   1- Dünya-Güneş-Ay		3-Ay-Dünya-Güneş</a:t>
            </a:r>
            <a:endParaRPr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r-TR" sz="1800"/>
              <a:t>	   2-Güneş-Ay-Dünya		4-Güneş-Dünya-Ay</a:t>
            </a:r>
            <a:endParaRPr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r-TR" sz="1800"/>
              <a:t>	Güneş tutulmasında güneş sistemindeki üç gök cisminin sıralanışı yukarıdakilerin hangisinde doğru olarak verilmiştir?</a:t>
            </a:r>
            <a:endParaRPr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tr-TR" sz="1800"/>
              <a:t>	   </a:t>
            </a:r>
            <a:r>
              <a:rPr lang="tr-TR" sz="1800" u="sng">
                <a:solidFill>
                  <a:schemeClr val="hlink"/>
                </a:solidFill>
                <a:hlinkClick action="ppaction://hlinksldjump" r:id="rId11"/>
              </a:rPr>
              <a:t>A) 1</a:t>
            </a:r>
            <a:r>
              <a:rPr lang="tr-TR" sz="1800"/>
              <a:t>	      </a:t>
            </a:r>
            <a:r>
              <a:rPr lang="tr-TR" sz="1800" u="sng">
                <a:solidFill>
                  <a:schemeClr val="hlink"/>
                </a:solidFill>
                <a:hlinkClick action="ppaction://hlinksldjump" r:id="rId12"/>
              </a:rPr>
              <a:t>B)2</a:t>
            </a:r>
            <a:r>
              <a:rPr lang="tr-TR" sz="1800"/>
              <a:t>	            </a:t>
            </a:r>
            <a:r>
              <a:rPr lang="tr-TR" sz="1800" u="sng">
                <a:solidFill>
                  <a:schemeClr val="hlink"/>
                </a:solidFill>
                <a:hlinkClick action="ppaction://hlinksldjump" r:id="rId13"/>
              </a:rPr>
              <a:t>C)3</a:t>
            </a:r>
            <a:r>
              <a:rPr lang="tr-TR" sz="1800"/>
              <a:t>	     </a:t>
            </a:r>
            <a:r>
              <a:rPr lang="tr-TR" sz="1800" u="sng">
                <a:solidFill>
                  <a:schemeClr val="hlink"/>
                </a:solidFill>
                <a:hlinkClick action="ppaction://hlinksldjump" r:id="rId14"/>
              </a:rPr>
              <a:t>D) 4</a:t>
            </a:r>
            <a:endParaRPr sz="1800"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4"/>
            </a:pPr>
            <a:r>
              <a:rPr lang="tr-TR" sz="1800"/>
              <a:t>Aşağıdaki doğru cümlenin yanındaki “</a:t>
            </a:r>
            <a:r>
              <a:rPr lang="tr-TR" sz="1800">
                <a:solidFill>
                  <a:srgbClr val="FF3300"/>
                </a:solidFill>
              </a:rPr>
              <a:t>D</a:t>
            </a:r>
            <a:r>
              <a:rPr lang="tr-TR" sz="1800"/>
              <a:t>” yanlış cümlenin yanındaki “</a:t>
            </a:r>
            <a:r>
              <a:rPr lang="tr-TR" sz="1800">
                <a:solidFill>
                  <a:srgbClr val="FF3300"/>
                </a:solidFill>
              </a:rPr>
              <a:t>Y</a:t>
            </a:r>
            <a:r>
              <a:rPr lang="tr-TR" sz="1800"/>
              <a:t>” harfini işaretleyiniz.</a:t>
            </a:r>
            <a:endParaRPr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/>
              <a:t>       Ay ve Güneş tutulması Dünyanın her yerinden izlenir.    </a:t>
            </a:r>
            <a:r>
              <a:rPr lang="tr-TR" sz="1800" u="sng">
                <a:solidFill>
                  <a:schemeClr val="hlink"/>
                </a:solidFill>
                <a:hlinkClick action="ppaction://hlinksldjump" r:id="rId15"/>
              </a:rPr>
              <a:t>(</a:t>
            </a:r>
            <a:r>
              <a:rPr lang="tr-TR" sz="1800" u="sng">
                <a:solidFill>
                  <a:srgbClr val="FF3300"/>
                </a:solidFill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</a:t>
            </a:r>
            <a:r>
              <a:rPr lang="tr-TR" sz="1800" u="sng">
                <a:solidFill>
                  <a:schemeClr val="hlink"/>
                </a:solidFill>
                <a:hlinkClick action="ppaction://hlinksldjump" r:id="rId17"/>
              </a:rPr>
              <a:t>)</a:t>
            </a:r>
            <a:r>
              <a:rPr lang="tr-TR" sz="1800"/>
              <a:t>	</a:t>
            </a:r>
            <a:r>
              <a:rPr lang="tr-TR" sz="1800" u="sng">
                <a:solidFill>
                  <a:schemeClr val="hlink"/>
                </a:solidFill>
                <a:hlinkClick action="ppaction://hlinksldjump" r:id="rId18"/>
              </a:rPr>
              <a:t>(</a:t>
            </a:r>
            <a:r>
              <a:rPr lang="tr-TR" sz="1800" u="sng">
                <a:solidFill>
                  <a:srgbClr val="FF3300"/>
                </a:solidFill>
                <a:hlinkClick action="ppaction://hlinksldjump"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</a:t>
            </a:r>
            <a:r>
              <a:rPr lang="tr-TR" sz="1800" u="sng">
                <a:solidFill>
                  <a:schemeClr val="hlink"/>
                </a:solidFill>
                <a:hlinkClick action="ppaction://hlinksldjump" r:id="rId20"/>
              </a:rPr>
              <a:t>)</a:t>
            </a:r>
            <a:endParaRPr sz="1800"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/>
              <a:t>       Tutulmalarda Dünya Güneş ve Ay aynı doğrultudadır.    </a:t>
            </a:r>
            <a:r>
              <a:rPr lang="tr-TR" sz="1800" u="sng">
                <a:solidFill>
                  <a:schemeClr val="hlink"/>
                </a:solidFill>
                <a:hlinkClick action="ppaction://hlinksldjump" r:id="rId21"/>
              </a:rPr>
              <a:t>(</a:t>
            </a:r>
            <a:r>
              <a:rPr lang="tr-TR" sz="1800" u="sng">
                <a:solidFill>
                  <a:srgbClr val="FF3300"/>
                </a:solidFill>
                <a:hlinkClick action="ppaction://hlinksldjump"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</a:t>
            </a:r>
            <a:r>
              <a:rPr lang="tr-TR" sz="1800" u="sng">
                <a:solidFill>
                  <a:schemeClr val="hlink"/>
                </a:solidFill>
                <a:hlinkClick action="ppaction://hlinksldjump" r:id="rId23"/>
              </a:rPr>
              <a:t>)</a:t>
            </a:r>
            <a:r>
              <a:rPr lang="tr-TR" sz="1800"/>
              <a:t>	</a:t>
            </a:r>
            <a:r>
              <a:rPr lang="tr-TR" sz="1800" u="sng">
                <a:solidFill>
                  <a:schemeClr val="hlink"/>
                </a:solidFill>
                <a:hlinkClick action="ppaction://hlinksldjump" r:id="rId24"/>
              </a:rPr>
              <a:t>(</a:t>
            </a:r>
            <a:r>
              <a:rPr lang="tr-TR" sz="1800" u="sng">
                <a:solidFill>
                  <a:srgbClr val="FF3300"/>
                </a:solidFill>
                <a:hlinkClick action="ppaction://hlinksldjump"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</a:t>
            </a:r>
            <a:r>
              <a:rPr lang="tr-TR" sz="1800" u="sng">
                <a:solidFill>
                  <a:schemeClr val="hlink"/>
                </a:solidFill>
                <a:hlinkClick action="ppaction://hlinksldjump" r:id="rId26"/>
              </a:rPr>
              <a:t>)</a:t>
            </a:r>
            <a:endParaRPr sz="1800"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/>
              <a:t>       Güneş ve Ay tutulması ayda bir gerçekleşir.                    </a:t>
            </a:r>
            <a:r>
              <a:rPr lang="tr-TR" sz="1800" u="sng">
                <a:solidFill>
                  <a:schemeClr val="hlink"/>
                </a:solidFill>
                <a:hlinkClick action="ppaction://hlinksldjump" r:id="rId27"/>
              </a:rPr>
              <a:t>(D)</a:t>
            </a:r>
            <a:r>
              <a:rPr lang="tr-TR" sz="1800"/>
              <a:t>	</a:t>
            </a:r>
            <a:r>
              <a:rPr lang="tr-TR" sz="1800" u="sng">
                <a:solidFill>
                  <a:schemeClr val="hlink"/>
                </a:solidFill>
                <a:hlinkClick action="ppaction://hlinksldjump" r:id="rId28"/>
              </a:rPr>
              <a:t>(Y)</a:t>
            </a:r>
            <a:endParaRPr sz="1800"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800"/>
              <a:t>       Güneş ve Ay tutulası birer ışık-gölge olayıdır.                 </a:t>
            </a:r>
            <a:r>
              <a:rPr lang="tr-TR" sz="1800" u="sng">
                <a:solidFill>
                  <a:schemeClr val="hlink"/>
                </a:solidFill>
                <a:hlinkClick action="ppaction://hlinksldjump" r:id="rId29"/>
              </a:rPr>
              <a:t>(D)</a:t>
            </a:r>
            <a:r>
              <a:rPr lang="tr-TR" sz="1800"/>
              <a:t>	</a:t>
            </a:r>
            <a:r>
              <a:rPr lang="tr-TR" sz="1800" u="sng">
                <a:solidFill>
                  <a:schemeClr val="hlink"/>
                </a:solidFill>
                <a:hlinkClick action="ppaction://hlinksldjump" r:id="rId30"/>
              </a:rPr>
              <a:t>(Y)                </a:t>
            </a:r>
            <a:endParaRPr sz="1800"/>
          </a:p>
          <a:p>
            <a:pPr indent="-609600" lvl="0" marL="609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7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" id="176" name="Google Shape;176;p23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8" y="549275"/>
            <a:ext cx="8496300" cy="53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8625" y="2852738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/>
          <p:nvPr/>
        </p:nvSpPr>
        <p:spPr>
          <a:xfrm>
            <a:off x="5003800" y="1700213"/>
            <a:ext cx="3960813" cy="1657350"/>
          </a:xfrm>
          <a:prstGeom prst="wedgeRoundRectCallout">
            <a:avLst>
              <a:gd fmla="val -82866" name="adj1"/>
              <a:gd fmla="val -37259" name="adj2"/>
              <a:gd fmla="val 16667" name="adj3"/>
            </a:avLst>
          </a:prstGeom>
          <a:solidFill>
            <a:srgbClr val="FF9B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TEBRİK EDERİM!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F9B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>
            <a:hlinkClick action="ppaction://hlinksldjump" r:id="rId3"/>
          </p:cNvPr>
          <p:cNvSpPr/>
          <p:nvPr/>
        </p:nvSpPr>
        <p:spPr>
          <a:xfrm>
            <a:off x="1619250" y="260350"/>
            <a:ext cx="6265863" cy="6408738"/>
          </a:xfrm>
          <a:prstGeom prst="smileyFace">
            <a:avLst>
              <a:gd fmla="val -4653" name="adj"/>
            </a:avLst>
          </a:prstGeom>
          <a:solidFill>
            <a:srgbClr val="FFFF00">
              <a:alpha val="89411"/>
            </a:srgbClr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3635375" y="2636838"/>
            <a:ext cx="215900" cy="215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5651500" y="2636838"/>
            <a:ext cx="215900" cy="2159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ctrTitle"/>
          </p:nvPr>
        </p:nvSpPr>
        <p:spPr>
          <a:xfrm>
            <a:off x="588753" y="2649164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DEĞERLENDİRME SORULARI</a:t>
            </a:r>
            <a:endParaRPr sz="40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enokulu.net/sorubank?component=sinav_yonetimi&amp;command=getEncodetImage&amp;id=11021&amp;imgNo=0" id="195" name="Google Shape;1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764704"/>
            <a:ext cx="828092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/>
          <p:nvPr/>
        </p:nvSpPr>
        <p:spPr>
          <a:xfrm>
            <a:off x="4139952" y="5085184"/>
            <a:ext cx="504056" cy="5760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enokulu.net/sorubank?component=sinav_yonetimi&amp;command=getEncodetImage&amp;id=11020&amp;imgNo=0" id="201" name="Google Shape;2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332656"/>
            <a:ext cx="8064896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7"/>
          <p:cNvSpPr/>
          <p:nvPr/>
        </p:nvSpPr>
        <p:spPr>
          <a:xfrm>
            <a:off x="417415" y="5971849"/>
            <a:ext cx="396044" cy="43204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478210"/>
            <a:ext cx="8352928" cy="590311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/>
          <p:nvPr/>
        </p:nvSpPr>
        <p:spPr>
          <a:xfrm>
            <a:off x="395536" y="6021288"/>
            <a:ext cx="504056" cy="43204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enokulu.net/sorubank?component=sinav_yonetimi&amp;command=getEncodetImage&amp;id=11017&amp;imgNo=0" id="213" name="Google Shape;2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404664"/>
            <a:ext cx="8208912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/>
          <p:nvPr/>
        </p:nvSpPr>
        <p:spPr>
          <a:xfrm>
            <a:off x="4190030" y="4922698"/>
            <a:ext cx="498426" cy="5760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6" y="423872"/>
            <a:ext cx="8352929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/>
          <p:nvPr/>
        </p:nvSpPr>
        <p:spPr>
          <a:xfrm>
            <a:off x="323528" y="5896481"/>
            <a:ext cx="504056" cy="43204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88640"/>
            <a:ext cx="856895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/>
          <p:nvPr/>
        </p:nvSpPr>
        <p:spPr>
          <a:xfrm>
            <a:off x="611560" y="5085184"/>
            <a:ext cx="504056" cy="43204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dlı" id="89" name="Google Shape;89;p14"/>
          <p:cNvPicPr preferRelativeResize="0"/>
          <p:nvPr/>
        </p:nvPicPr>
        <p:blipFill rotWithShape="1">
          <a:blip r:embed="rId3">
            <a:alphaModFix/>
          </a:blip>
          <a:srcRect b="29718" l="20125" r="40959" t="8498"/>
          <a:stretch/>
        </p:blipFill>
        <p:spPr>
          <a:xfrm>
            <a:off x="7235825" y="2349500"/>
            <a:ext cx="1582738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06051" id="90" name="Google Shape;90;p14"/>
          <p:cNvPicPr preferRelativeResize="0"/>
          <p:nvPr/>
        </p:nvPicPr>
        <p:blipFill rotWithShape="1">
          <a:blip r:embed="rId4">
            <a:alphaModFix/>
          </a:blip>
          <a:srcRect b="32228" l="22610" r="51978" t="27510"/>
          <a:stretch/>
        </p:blipFill>
        <p:spPr>
          <a:xfrm>
            <a:off x="5219700" y="2636838"/>
            <a:ext cx="887413" cy="936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4"/>
          <p:cNvCxnSpPr/>
          <p:nvPr/>
        </p:nvCxnSpPr>
        <p:spPr>
          <a:xfrm>
            <a:off x="1403350" y="1989138"/>
            <a:ext cx="6840538" cy="360362"/>
          </a:xfrm>
          <a:prstGeom prst="straightConnector1">
            <a:avLst/>
          </a:prstGeom>
          <a:noFill/>
          <a:ln cap="flat" cmpd="sng" w="9525">
            <a:solidFill>
              <a:srgbClr val="FFFF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4"/>
          <p:cNvCxnSpPr/>
          <p:nvPr/>
        </p:nvCxnSpPr>
        <p:spPr>
          <a:xfrm flipH="1" rot="10800000">
            <a:off x="1403350" y="3860800"/>
            <a:ext cx="6913563" cy="431800"/>
          </a:xfrm>
          <a:prstGeom prst="straightConnector1">
            <a:avLst/>
          </a:prstGeom>
          <a:noFill/>
          <a:ln cap="flat" cmpd="sng" w="9525">
            <a:solidFill>
              <a:srgbClr val="FFFF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4"/>
          <p:cNvCxnSpPr/>
          <p:nvPr/>
        </p:nvCxnSpPr>
        <p:spPr>
          <a:xfrm>
            <a:off x="1547813" y="1989138"/>
            <a:ext cx="5761037" cy="935037"/>
          </a:xfrm>
          <a:prstGeom prst="straightConnector1">
            <a:avLst/>
          </a:prstGeom>
          <a:noFill/>
          <a:ln cap="flat" cmpd="sng" w="9525">
            <a:solidFill>
              <a:srgbClr val="FFFF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" name="Google Shape;94;p14"/>
          <p:cNvCxnSpPr/>
          <p:nvPr/>
        </p:nvCxnSpPr>
        <p:spPr>
          <a:xfrm flipH="1" rot="10800000">
            <a:off x="1547813" y="3284538"/>
            <a:ext cx="5761037" cy="1008062"/>
          </a:xfrm>
          <a:prstGeom prst="straightConnector1">
            <a:avLst/>
          </a:prstGeom>
          <a:noFill/>
          <a:ln cap="flat" cmpd="sng" w="9525">
            <a:solidFill>
              <a:srgbClr val="FFFF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4"/>
          <p:cNvSpPr/>
          <p:nvPr/>
        </p:nvSpPr>
        <p:spPr>
          <a:xfrm>
            <a:off x="7235825" y="2924175"/>
            <a:ext cx="215900" cy="360363"/>
          </a:xfrm>
          <a:prstGeom prst="ellipse">
            <a:avLst/>
          </a:prstGeom>
          <a:solidFill>
            <a:schemeClr val="dk2">
              <a:alpha val="55686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835150" y="188913"/>
            <a:ext cx="6030913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tr-TR" sz="4800" u="none" cap="none" strike="noStrike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GÜNEŞ TUTULMASI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331913" y="4613275"/>
            <a:ext cx="611981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400" u="none" cap="none" strike="noStrike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Ay Güneş ile Dünya’nın arasına girer.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tr-TR" sz="2400" u="none" cap="none" strike="noStrike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Güneş ışınları dünyaya erişemez.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tr-TR" sz="2400" u="none" cap="none" strike="noStrike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Yeryüzüne Ay’ın gölgesi düşer.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i="1" lang="tr-TR" sz="2400" u="none" cap="none" strike="noStrike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Güneş, Dünya ve Ay aynı hizadadır.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FFFF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BD21298_"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088" y="4725144"/>
            <a:ext cx="358775" cy="287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D21298_"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088" y="5245893"/>
            <a:ext cx="358775" cy="287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D21298_"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088" y="5833343"/>
            <a:ext cx="358775" cy="287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395288" y="1989138"/>
            <a:ext cx="2160587" cy="2303462"/>
          </a:xfrm>
          <a:prstGeom prst="ellipse">
            <a:avLst/>
          </a:prstGeom>
          <a:gradFill>
            <a:gsLst>
              <a:gs pos="0">
                <a:srgbClr val="FFFF66"/>
              </a:gs>
              <a:gs pos="100000">
                <a:srgbClr val="FFCC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3563938" y="2420938"/>
            <a:ext cx="237648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Güneş tutulmasının dünyadan görüntüsü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340768"/>
            <a:ext cx="832560" cy="8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1403648" y="1373396"/>
            <a:ext cx="64087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Güneş tutulması her ay gerçekleşen bir olay değildir.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3" name="Google Shape;113;p16"/>
          <p:cNvGraphicFramePr/>
          <p:nvPr/>
        </p:nvGraphicFramePr>
        <p:xfrm>
          <a:off x="1194274" y="24928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{D1BFD33A-996F-44FB-AFDB-5AD5793EE2FF}</a:tableStyleId>
              </a:tblPr>
              <a:tblGrid>
                <a:gridCol w="3456375"/>
                <a:gridCol w="2088225"/>
                <a:gridCol w="1080125"/>
              </a:tblGrid>
              <a:tr h="39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 u="none" cap="none" strike="noStrike"/>
                        <a:t>Tutulma Tarihi</a:t>
                      </a:r>
                      <a:endParaRPr sz="14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400"/>
                        <a:t>Nereden Görülecek?</a:t>
                      </a:r>
                      <a:endParaRPr sz="14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15 Şubat 2018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Kuzey Amerika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13 Temmuz 2018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Güney Avustralya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11 Ağustos 2018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Kuzey Avrupa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6 Ocak 2019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Doğu Asya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2 Temmuz 2019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Kuzey Amerika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26 Aralık 2019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Kuzey Asya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21 Haziran 2020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Kuzey Asya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14 Aralık 2020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400"/>
                        <a:t>Kuzey Amerika</a:t>
                      </a:r>
                      <a:endParaRPr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19350" marB="19350" marR="38675" marL="38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95" y="1306716"/>
            <a:ext cx="816935" cy="84741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464030" y="1268760"/>
            <a:ext cx="73386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Güneş tutulması esnasında Ay, Yeni Ay evresindedir.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yeni ay evresi ile ilgili görsel sonucu" id="120" name="Google Shape;12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0389" y="1906889"/>
            <a:ext cx="4829175" cy="480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395288" y="1989138"/>
            <a:ext cx="2160587" cy="2303462"/>
          </a:xfrm>
          <a:prstGeom prst="ellipse">
            <a:avLst/>
          </a:prstGeom>
          <a:gradFill>
            <a:gsLst>
              <a:gs pos="0">
                <a:srgbClr val="FFFF66"/>
              </a:gs>
              <a:gs pos="100000">
                <a:srgbClr val="FFCC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adlı" id="126" name="Google Shape;126;p18"/>
          <p:cNvPicPr preferRelativeResize="0"/>
          <p:nvPr/>
        </p:nvPicPr>
        <p:blipFill rotWithShape="1">
          <a:blip r:embed="rId3">
            <a:alphaModFix/>
          </a:blip>
          <a:srcRect b="29718" l="20125" r="40959" t="8498"/>
          <a:stretch/>
        </p:blipFill>
        <p:spPr>
          <a:xfrm>
            <a:off x="4932363" y="2420938"/>
            <a:ext cx="1582737" cy="158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06051" id="127" name="Google Shape;127;p18"/>
          <p:cNvPicPr preferRelativeResize="0"/>
          <p:nvPr/>
        </p:nvPicPr>
        <p:blipFill rotWithShape="1">
          <a:blip r:embed="rId4">
            <a:alphaModFix/>
          </a:blip>
          <a:srcRect b="32228" l="22610" r="51978" t="27510"/>
          <a:stretch/>
        </p:blipFill>
        <p:spPr>
          <a:xfrm>
            <a:off x="7451725" y="2781300"/>
            <a:ext cx="887413" cy="936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8"/>
          <p:cNvCxnSpPr/>
          <p:nvPr/>
        </p:nvCxnSpPr>
        <p:spPr>
          <a:xfrm>
            <a:off x="1476375" y="1989138"/>
            <a:ext cx="7343775" cy="792162"/>
          </a:xfrm>
          <a:prstGeom prst="straightConnector1">
            <a:avLst/>
          </a:prstGeom>
          <a:noFill/>
          <a:ln cap="flat" cmpd="sng" w="9525">
            <a:solidFill>
              <a:srgbClr val="FFFF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8"/>
          <p:cNvCxnSpPr/>
          <p:nvPr/>
        </p:nvCxnSpPr>
        <p:spPr>
          <a:xfrm flipH="1" rot="10800000">
            <a:off x="1403350" y="3716338"/>
            <a:ext cx="7416800" cy="576262"/>
          </a:xfrm>
          <a:prstGeom prst="straightConnector1">
            <a:avLst/>
          </a:prstGeom>
          <a:noFill/>
          <a:ln cap="flat" cmpd="sng" w="9525">
            <a:solidFill>
              <a:srgbClr val="FFFF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8"/>
          <p:cNvCxnSpPr/>
          <p:nvPr/>
        </p:nvCxnSpPr>
        <p:spPr>
          <a:xfrm>
            <a:off x="1692275" y="1989138"/>
            <a:ext cx="4751388" cy="2447925"/>
          </a:xfrm>
          <a:prstGeom prst="straightConnector1">
            <a:avLst/>
          </a:prstGeom>
          <a:noFill/>
          <a:ln cap="flat" cmpd="sng" w="9525">
            <a:solidFill>
              <a:srgbClr val="FFFF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8"/>
          <p:cNvCxnSpPr/>
          <p:nvPr/>
        </p:nvCxnSpPr>
        <p:spPr>
          <a:xfrm flipH="1" rot="10800000">
            <a:off x="1692275" y="2060575"/>
            <a:ext cx="4679950" cy="2232025"/>
          </a:xfrm>
          <a:prstGeom prst="straightConnector1">
            <a:avLst/>
          </a:prstGeom>
          <a:noFill/>
          <a:ln cap="flat" cmpd="sng" w="9525">
            <a:solidFill>
              <a:srgbClr val="FFFF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8"/>
          <p:cNvSpPr txBox="1"/>
          <p:nvPr/>
        </p:nvSpPr>
        <p:spPr>
          <a:xfrm>
            <a:off x="2555875" y="260350"/>
            <a:ext cx="4775200" cy="82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480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AY TUTULMASI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1190534" y="4653136"/>
            <a:ext cx="691356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   Dünya Güneş ile Ay’ın arasına girer.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   Güneş ışınları Dünya’nın çevresini    dolanamadığı için Ay karanlıkta kalır</a:t>
            </a:r>
            <a:r>
              <a:rPr i="1" lang="tr-TR" sz="240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tr-TR" sz="2400">
                <a:solidFill>
                  <a:srgbClr val="FFFF00"/>
                </a:solidFill>
                <a:latin typeface="Book Antiqua"/>
                <a:ea typeface="Book Antiqua"/>
                <a:cs typeface="Book Antiqua"/>
                <a:sym typeface="Book Antiqua"/>
              </a:rPr>
              <a:t>Güneş, Dünya ve Ay aynı hizadadır.</a:t>
            </a:r>
            <a:endParaRPr i="1" sz="2400">
              <a:solidFill>
                <a:srgbClr val="FFFF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BD21298_" id="134" name="Google Shape;13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40" y="4888766"/>
            <a:ext cx="358775" cy="287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D21298_" id="135" name="Google Shape;13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39" y="5372930"/>
            <a:ext cx="358775" cy="2873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>
            <a:off x="7451725" y="2781300"/>
            <a:ext cx="936625" cy="935038"/>
          </a:xfrm>
          <a:prstGeom prst="ellipse">
            <a:avLst/>
          </a:prstGeom>
          <a:solidFill>
            <a:schemeClr val="dk2">
              <a:alpha val="41568"/>
            </a:scheme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BD21298_" id="137" name="Google Shape;13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759" y="6093296"/>
            <a:ext cx="358775" cy="28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/>
        </p:nvSpPr>
        <p:spPr>
          <a:xfrm>
            <a:off x="3203575" y="2276475"/>
            <a:ext cx="2808288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 tutulmasının dünyadan görüntüsü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836712"/>
            <a:ext cx="816935" cy="84741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1475656" y="1029587"/>
            <a:ext cx="67873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Ay tutulması her ay gerçekleşen bir olay değildir.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95" y="3356992"/>
            <a:ext cx="816935" cy="84741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1619672" y="3549867"/>
            <a:ext cx="691182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Ay tutulması esnasında Ay, Dolunay evresindedir.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6650" y="4149080"/>
            <a:ext cx="2657872" cy="226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169" y="1988840"/>
            <a:ext cx="816935" cy="84741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1508660" y="2105061"/>
            <a:ext cx="63757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Ay tutulması, Güneş tutulmasından daha sık gerçekleşir.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ut1" id="158" name="Google Shape;1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113" y="1052513"/>
            <a:ext cx="29241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323850" y="260350"/>
            <a:ext cx="5040313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84213" y="404813"/>
            <a:ext cx="33845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GÜNEŞ TUTULMASI</a:t>
            </a:r>
            <a:endParaRPr/>
          </a:p>
        </p:txBody>
      </p:sp>
      <p:pic>
        <p:nvPicPr>
          <p:cNvPr descr="tut2" id="161" name="Google Shape;1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725" y="1052513"/>
            <a:ext cx="289560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5076825" y="404813"/>
            <a:ext cx="33845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AY TUTULMASI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4679950" y="2781300"/>
            <a:ext cx="446405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Dünya Güneş’e daha yakındır.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Dünya’nın gölgesi Ay’ı karanlıkta bırakır.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 gölge olayıdır.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Işığın doğrular boyunca yayıldığını gösteren doğa olayıdır.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Belirli sürelerde tekrar eder.</a:t>
            </a:r>
            <a:endParaRPr sz="2800">
              <a:solidFill>
                <a:srgbClr val="FFFF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2339975" y="2420938"/>
            <a:ext cx="43211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Benzerlikler ve farklılıklar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0" y="2781300"/>
            <a:ext cx="4464050" cy="4291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Ay Güneş’e daha yakındır.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Ay’ın gölgesi Dünyaya düşer Dünya karanlıkta kalır.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Bir gölge olayıdır.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Işığın doğrular boyunca yayıldığını gösteren doğa olayıdır.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</a:pPr>
            <a:r>
              <a:rPr lang="tr-T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Belirli sürelerde tekrar eder.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