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125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124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</p:sldIdLst>
  <p:sldSz cy="6858000" cx="12192000"/>
  <p:notesSz cx="6858000" cy="9144000"/>
  <p:embeddedFontLst>
    <p:embeddedFont>
      <p:font typeface="Quattrocento Sans"/>
      <p:regular r:id="rId131"/>
      <p:bold r:id="rId132"/>
      <p:italic r:id="rId133"/>
      <p:boldItalic r:id="rId1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29" Type="http://schemas.openxmlformats.org/officeDocument/2006/relationships/slide" Target="slides/slide124.xml"/><Relationship Id="rId128" Type="http://schemas.openxmlformats.org/officeDocument/2006/relationships/slide" Target="slides/slide123.xml"/><Relationship Id="rId127" Type="http://schemas.openxmlformats.org/officeDocument/2006/relationships/slide" Target="slides/slide122.xml"/><Relationship Id="rId126" Type="http://schemas.openxmlformats.org/officeDocument/2006/relationships/slide" Target="slides/slide121.xml"/><Relationship Id="rId26" Type="http://schemas.openxmlformats.org/officeDocument/2006/relationships/slide" Target="slides/slide21.xml"/><Relationship Id="rId121" Type="http://schemas.openxmlformats.org/officeDocument/2006/relationships/slide" Target="slides/slide116.xml"/><Relationship Id="rId25" Type="http://schemas.openxmlformats.org/officeDocument/2006/relationships/slide" Target="slides/slide20.xml"/><Relationship Id="rId120" Type="http://schemas.openxmlformats.org/officeDocument/2006/relationships/slide" Target="slides/slide115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125" Type="http://schemas.openxmlformats.org/officeDocument/2006/relationships/slide" Target="slides/slide120.xml"/><Relationship Id="rId29" Type="http://schemas.openxmlformats.org/officeDocument/2006/relationships/slide" Target="slides/slide24.xml"/><Relationship Id="rId124" Type="http://schemas.openxmlformats.org/officeDocument/2006/relationships/slide" Target="slides/slide119.xml"/><Relationship Id="rId123" Type="http://schemas.openxmlformats.org/officeDocument/2006/relationships/slide" Target="slides/slide118.xml"/><Relationship Id="rId122" Type="http://schemas.openxmlformats.org/officeDocument/2006/relationships/slide" Target="slides/slide117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8" Type="http://schemas.openxmlformats.org/officeDocument/2006/relationships/slide" Target="slides/slide113.xml"/><Relationship Id="rId117" Type="http://schemas.openxmlformats.org/officeDocument/2006/relationships/slide" Target="slides/slide112.xml"/><Relationship Id="rId116" Type="http://schemas.openxmlformats.org/officeDocument/2006/relationships/slide" Target="slides/slide111.xml"/><Relationship Id="rId115" Type="http://schemas.openxmlformats.org/officeDocument/2006/relationships/slide" Target="slides/slide110.xml"/><Relationship Id="rId119" Type="http://schemas.openxmlformats.org/officeDocument/2006/relationships/slide" Target="slides/slide114.xml"/><Relationship Id="rId15" Type="http://schemas.openxmlformats.org/officeDocument/2006/relationships/slide" Target="slides/slide10.xml"/><Relationship Id="rId110" Type="http://schemas.openxmlformats.org/officeDocument/2006/relationships/slide" Target="slides/slide105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slide" Target="slides/slide109.xml"/><Relationship Id="rId18" Type="http://schemas.openxmlformats.org/officeDocument/2006/relationships/slide" Target="slides/slide13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132" Type="http://schemas.openxmlformats.org/officeDocument/2006/relationships/font" Target="fonts/QuattrocentoSans-bold.fntdata"/><Relationship Id="rId131" Type="http://schemas.openxmlformats.org/officeDocument/2006/relationships/font" Target="fonts/QuattrocentoSans-regular.fntdata"/><Relationship Id="rId130" Type="http://schemas.openxmlformats.org/officeDocument/2006/relationships/slide" Target="slides/slide125.xml"/><Relationship Id="rId134" Type="http://schemas.openxmlformats.org/officeDocument/2006/relationships/font" Target="fonts/QuattrocentoSans-boldItalic.fntdata"/><Relationship Id="rId133" Type="http://schemas.openxmlformats.org/officeDocument/2006/relationships/font" Target="fonts/QuattrocentoSans-italic.fntdata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tr-T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1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1" name="Google Shape;731;p10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10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p10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1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p10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p1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1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p1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1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1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1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6" name="Google Shape;786;p1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1" name="Google Shape;791;p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1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Google Shape;799;p1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p1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Google Shape;809;p1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4" name="Google Shape;814;p1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1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4" name="Google Shape;824;p1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9" name="Google Shape;829;p1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4" name="Google Shape;834;p1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9" name="Google Shape;839;p1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4" name="Google Shape;844;p1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9" name="Google Shape;849;p1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p1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4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4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2" name="Google Shape;462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6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6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2" name="Google Shape;602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8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8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5" name="Google Shape;615;p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8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4" name="Google Shape;624;p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8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3" name="Google Shape;633;p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8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9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9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p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9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1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1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1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p10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ş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Dikey Metin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key Başlık ve Metin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Slaydı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Quattrocento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İçerik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attrocento Sans"/>
              <a:buNone/>
              <a:defRPr sz="36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ölüm Üstbilgisi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Quattrocento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İki İçerik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şılaştırma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alnızca Başlık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İçerik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Resi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Quattrocento Sans"/>
              <a:buNone/>
              <a:defRPr b="0" i="0" sz="4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05.png"/><Relationship Id="rId4" Type="http://schemas.openxmlformats.org/officeDocument/2006/relationships/image" Target="../media/image45.jp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98.jp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04.jp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03.jp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08.jp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07.jp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09.jp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10.jp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12.jp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113.jp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115.jp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116.jp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117.png"/><Relationship Id="rId4" Type="http://schemas.openxmlformats.org/officeDocument/2006/relationships/image" Target="../media/image45.jp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118.jp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119.jp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120.jp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125.jp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124.jp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12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jp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128.jp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127.jpg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129.jpg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126.jpg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121.jpg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12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g"/><Relationship Id="rId4" Type="http://schemas.openxmlformats.org/officeDocument/2006/relationships/image" Target="../media/image1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1.gif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png"/><Relationship Id="rId4" Type="http://schemas.openxmlformats.org/officeDocument/2006/relationships/image" Target="../media/image25.jpg"/><Relationship Id="rId5" Type="http://schemas.openxmlformats.org/officeDocument/2006/relationships/image" Target="../media/image2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6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jpg"/><Relationship Id="rId4" Type="http://schemas.openxmlformats.org/officeDocument/2006/relationships/image" Target="../media/image2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2.jpg"/><Relationship Id="rId4" Type="http://schemas.openxmlformats.org/officeDocument/2006/relationships/image" Target="../media/image1.gif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3.png"/><Relationship Id="rId4" Type="http://schemas.openxmlformats.org/officeDocument/2006/relationships/image" Target="../media/image37.jpg"/><Relationship Id="rId5" Type="http://schemas.openxmlformats.org/officeDocument/2006/relationships/image" Target="../media/image36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9.png"/><Relationship Id="rId4" Type="http://schemas.openxmlformats.org/officeDocument/2006/relationships/image" Target="../media/image38.jpg"/><Relationship Id="rId5" Type="http://schemas.openxmlformats.org/officeDocument/2006/relationships/image" Target="../media/image4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0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3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1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gif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4.jpg"/><Relationship Id="rId4" Type="http://schemas.openxmlformats.org/officeDocument/2006/relationships/image" Target="../media/image45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6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7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9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0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1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7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3.png"/><Relationship Id="rId4" Type="http://schemas.openxmlformats.org/officeDocument/2006/relationships/image" Target="../media/image56.png"/><Relationship Id="rId5" Type="http://schemas.openxmlformats.org/officeDocument/2006/relationships/image" Target="../media/image5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3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8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0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3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96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9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1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4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6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5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8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9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0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2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1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5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8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1.png"/><Relationship Id="rId4" Type="http://schemas.openxmlformats.org/officeDocument/2006/relationships/image" Target="../media/image91.jpg"/><Relationship Id="rId5" Type="http://schemas.openxmlformats.org/officeDocument/2006/relationships/image" Target="../media/image76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79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77.png"/><Relationship Id="rId4" Type="http://schemas.openxmlformats.org/officeDocument/2006/relationships/image" Target="../media/image90.png"/><Relationship Id="rId5" Type="http://schemas.openxmlformats.org/officeDocument/2006/relationships/image" Target="../media/image80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82.png"/><Relationship Id="rId4" Type="http://schemas.openxmlformats.org/officeDocument/2006/relationships/image" Target="../media/image86.png"/><Relationship Id="rId5" Type="http://schemas.openxmlformats.org/officeDocument/2006/relationships/image" Target="../media/image95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87.jpg"/><Relationship Id="rId4" Type="http://schemas.openxmlformats.org/officeDocument/2006/relationships/image" Target="../media/image89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85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88.jpg"/><Relationship Id="rId4" Type="http://schemas.openxmlformats.org/officeDocument/2006/relationships/image" Target="../media/image4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94.jp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00.jp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93.jp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92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99.jp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01.jpg"/><Relationship Id="rId4" Type="http://schemas.openxmlformats.org/officeDocument/2006/relationships/image" Target="../media/image45.jp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02.jp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97.jpg"/><Relationship Id="rId4" Type="http://schemas.openxmlformats.org/officeDocument/2006/relationships/image" Target="../media/image45.jp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11.jp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06.png"/><Relationship Id="rId4" Type="http://schemas.openxmlformats.org/officeDocument/2006/relationships/image" Target="../media/image4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hp\Desktop\Ekran Alıntısı.PNG" id="88" name="Google Shape;8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2105" y="194933"/>
            <a:ext cx="7888287" cy="6259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9 15-18-21-492" id="145" name="Google Shape;14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75"/>
            <a:ext cx="12192000" cy="618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762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descr="C:\Users\Win10\Desktop\Ekran Alıntısı.PNG" id="726" name="Google Shape;726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24254" y="-977900"/>
            <a:ext cx="13487400" cy="9169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SUNULAR\İŞARETLER\Örnek Soru.jpg" id="727" name="Google Shape;727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871" y="53975"/>
            <a:ext cx="1139825" cy="549275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112"/>
          <p:cNvSpPr/>
          <p:nvPr/>
        </p:nvSpPr>
        <p:spPr>
          <a:xfrm>
            <a:off x="11290300" y="5556250"/>
            <a:ext cx="483714" cy="800100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10 16-01-08-324" id="733" name="Google Shape;733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8750"/>
            <a:ext cx="12192001" cy="6538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10 16-01-09-838" id="738" name="Google Shape;738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8750"/>
            <a:ext cx="12192001" cy="6538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10 16-04-25-176" id="743" name="Google Shape;743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0038"/>
            <a:ext cx="12192001" cy="6256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10 16-04-26-673" id="748" name="Google Shape;748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0038"/>
            <a:ext cx="12192001" cy="6256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10 16-00-54-002" id="753" name="Google Shape;753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8750"/>
            <a:ext cx="12192001" cy="6538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10 16-00-55-592" id="758" name="Google Shape;758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8750"/>
            <a:ext cx="12192001" cy="6538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10 16-00-25-767" id="763" name="Google Shape;763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8750"/>
            <a:ext cx="12192001" cy="6538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10 16-00-27-237" id="768" name="Google Shape;768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8750"/>
            <a:ext cx="12192001" cy="6538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10 16-00-36-395" id="773" name="Google Shape;773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8750"/>
            <a:ext cx="12192001" cy="6538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9 15-18-22-816" id="150" name="Google Shape;15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75"/>
            <a:ext cx="12192000" cy="618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10 16-00-38-035" id="778" name="Google Shape;778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8750"/>
            <a:ext cx="12192001" cy="6538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1-34-195" id="783" name="Google Shape;783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88" y="0"/>
            <a:ext cx="12138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1-35-857" id="788" name="Google Shape;788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88" y="0"/>
            <a:ext cx="12138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Google Shape;794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4604" y="943898"/>
            <a:ext cx="5856777" cy="4242196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125"/>
          <p:cNvSpPr/>
          <p:nvPr/>
        </p:nvSpPr>
        <p:spPr>
          <a:xfrm>
            <a:off x="5586346" y="4763307"/>
            <a:ext cx="393291" cy="422787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descr="E:\SUNULAR\İŞARETLER\Örnek Soru.jpg" id="796" name="Google Shape;796;p1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1041"/>
            <a:ext cx="1139825" cy="54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1-30-149" id="801" name="Google Shape;801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88" y="0"/>
            <a:ext cx="12138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1-31-919" id="806" name="Google Shape;806;p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88" y="0"/>
            <a:ext cx="12138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10 16-04-05-163" id="811" name="Google Shape;811;p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0038"/>
            <a:ext cx="12192001" cy="6256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10 16-04-06-704" id="816" name="Google Shape;816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0038"/>
            <a:ext cx="12192001" cy="6256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10 16-01-16-127" id="821" name="Google Shape;821;p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8750"/>
            <a:ext cx="12192001" cy="6538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10 16-01-17-584" id="826" name="Google Shape;826;p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8750"/>
            <a:ext cx="12192001" cy="6538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9 15-18-23-946" id="155" name="Google Shape;15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75"/>
            <a:ext cx="12192000" cy="618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1-38-562" id="831" name="Google Shape;831;p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88" y="0"/>
            <a:ext cx="12138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1-40-225" id="836" name="Google Shape;836;p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88" y="0"/>
            <a:ext cx="12138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10 16-02-21-907" id="841" name="Google Shape;841;p1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9850"/>
            <a:ext cx="12192001" cy="671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10 16-02-23-278" id="846" name="Google Shape;846;p1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9850"/>
            <a:ext cx="12192001" cy="671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1-25-624" id="851" name="Google Shape;851;p1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88" y="0"/>
            <a:ext cx="12138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1-27-734" id="856" name="Google Shape;856;p1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88" y="0"/>
            <a:ext cx="12138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600"/>
              <a:buFont typeface="Quattrocento Sans"/>
              <a:buNone/>
            </a:pPr>
            <a:r>
              <a:rPr lang="tr-TR">
                <a:solidFill>
                  <a:srgbClr val="00B0F0"/>
                </a:solidFill>
              </a:rPr>
              <a:t>Uzay teknolojisi nedir?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161" name="Google Shape;161;p25"/>
          <p:cNvSpPr txBox="1"/>
          <p:nvPr>
            <p:ph idx="1" type="body"/>
          </p:nvPr>
        </p:nvSpPr>
        <p:spPr>
          <a:xfrm>
            <a:off x="717430" y="179112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/>
              <a:t>Uzay teknolojisi, çeşitli araçlarla uzaya çıkılmasını sağlayan, uzayda yapılan araştırma sonuçlarını veya farklı uydu ve gezegenlerden elde edilen örnek maddeleri Dünya’ya ulaştıran teknolojidir.</a:t>
            </a:r>
            <a:endParaRPr sz="2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600"/>
              <a:buFont typeface="Quattrocento Sans"/>
              <a:buNone/>
            </a:pPr>
            <a:r>
              <a:rPr lang="tr-TR">
                <a:solidFill>
                  <a:srgbClr val="00B0F0"/>
                </a:solidFill>
              </a:rPr>
              <a:t>Roket nedir?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167" name="Google Shape;167;p26"/>
          <p:cNvSpPr txBox="1"/>
          <p:nvPr>
            <p:ph idx="1" type="body"/>
          </p:nvPr>
        </p:nvSpPr>
        <p:spPr>
          <a:xfrm>
            <a:off x="838200" y="151761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Uzay araçlarının atmosfer dışına gönderilmesinde kullanılır.</a:t>
            </a:r>
            <a:endParaRPr/>
          </a:p>
        </p:txBody>
      </p:sp>
      <p:pic>
        <p:nvPicPr>
          <p:cNvPr id="168" name="Google Shape;16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0447" y="2229635"/>
            <a:ext cx="7620000" cy="398145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"/>
          <p:cNvSpPr txBox="1"/>
          <p:nvPr>
            <p:ph type="title"/>
          </p:nvPr>
        </p:nvSpPr>
        <p:spPr>
          <a:xfrm>
            <a:off x="3481240" y="2571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600"/>
              <a:buFont typeface="Quattrocento Sans"/>
              <a:buNone/>
            </a:pPr>
            <a:r>
              <a:rPr lang="tr-TR">
                <a:solidFill>
                  <a:srgbClr val="00B0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Uzay Araçları</a:t>
            </a:r>
            <a:endParaRPr>
              <a:solidFill>
                <a:srgbClr val="00B0F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174" name="Google Shape;174;p27"/>
          <p:cNvGrpSpPr/>
          <p:nvPr/>
        </p:nvGrpSpPr>
        <p:grpSpPr>
          <a:xfrm>
            <a:off x="2450970" y="798095"/>
            <a:ext cx="6378116" cy="5668734"/>
            <a:chOff x="2006060" y="2795"/>
            <a:chExt cx="6378116" cy="5668734"/>
          </a:xfrm>
        </p:grpSpPr>
        <p:sp>
          <p:nvSpPr>
            <p:cNvPr id="175" name="Google Shape;175;p27"/>
            <p:cNvSpPr/>
            <p:nvPr/>
          </p:nvSpPr>
          <p:spPr>
            <a:xfrm>
              <a:off x="4181715" y="2795"/>
              <a:ext cx="2026806" cy="1317424"/>
            </a:xfrm>
            <a:prstGeom prst="roundRect">
              <a:avLst>
                <a:gd fmla="val 16667" name="adj"/>
              </a:avLst>
            </a:prstGeom>
            <a:solidFill>
              <a:srgbClr val="599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27"/>
            <p:cNvSpPr txBox="1"/>
            <p:nvPr/>
          </p:nvSpPr>
          <p:spPr>
            <a:xfrm>
              <a:off x="4246026" y="67106"/>
              <a:ext cx="1898184" cy="11888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2850" lIns="102850" spcFirstLastPara="1" rIns="102850" wrap="square" tIns="10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7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Uzay mekikleri</a:t>
              </a:r>
              <a:endParaRPr sz="27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7" name="Google Shape;177;p27"/>
            <p:cNvSpPr/>
            <p:nvPr/>
          </p:nvSpPr>
          <p:spPr>
            <a:xfrm>
              <a:off x="3019463" y="661507"/>
              <a:ext cx="4351310" cy="4351310"/>
            </a:xfrm>
            <a:custGeom>
              <a:rect b="b" l="l" r="r" t="t"/>
              <a:pathLst>
                <a:path extrusionOk="0" h="120000" w="120000">
                  <a:moveTo>
                    <a:pt x="88350" y="7120"/>
                  </a:moveTo>
                  <a:lnTo>
                    <a:pt x="88350" y="7120"/>
                  </a:lnTo>
                  <a:cubicBezTo>
                    <a:pt x="101974" y="14424"/>
                    <a:pt x="112253" y="26704"/>
                    <a:pt x="117045" y="41400"/>
                  </a:cubicBezTo>
                </a:path>
              </a:pathLst>
            </a:custGeom>
            <a:noFill/>
            <a:ln cap="flat" cmpd="sng" w="9525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7"/>
            <p:cNvSpPr/>
            <p:nvPr/>
          </p:nvSpPr>
          <p:spPr>
            <a:xfrm>
              <a:off x="6357370" y="2178450"/>
              <a:ext cx="2026806" cy="1317424"/>
            </a:xfrm>
            <a:prstGeom prst="roundRect">
              <a:avLst>
                <a:gd fmla="val 16667" name="adj"/>
              </a:avLst>
            </a:prstGeom>
            <a:solidFill>
              <a:srgbClr val="599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7"/>
            <p:cNvSpPr txBox="1"/>
            <p:nvPr/>
          </p:nvSpPr>
          <p:spPr>
            <a:xfrm>
              <a:off x="6421681" y="2242761"/>
              <a:ext cx="1898184" cy="11888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2850" lIns="102850" spcFirstLastPara="1" rIns="102850" wrap="square" tIns="10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7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Uzay Sondaları</a:t>
              </a:r>
              <a:endParaRPr sz="27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80" name="Google Shape;180;p27"/>
            <p:cNvSpPr/>
            <p:nvPr/>
          </p:nvSpPr>
          <p:spPr>
            <a:xfrm>
              <a:off x="3019463" y="661507"/>
              <a:ext cx="4351310" cy="4351310"/>
            </a:xfrm>
            <a:custGeom>
              <a:rect b="b" l="l" r="r" t="t"/>
              <a:pathLst>
                <a:path extrusionOk="0" h="120000" w="120000">
                  <a:moveTo>
                    <a:pt x="117044" y="78599"/>
                  </a:moveTo>
                  <a:cubicBezTo>
                    <a:pt x="112252" y="93296"/>
                    <a:pt x="101973" y="105576"/>
                    <a:pt x="88349" y="112879"/>
                  </a:cubicBezTo>
                </a:path>
              </a:pathLst>
            </a:custGeom>
            <a:noFill/>
            <a:ln cap="flat" cmpd="sng" w="9525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27"/>
            <p:cNvSpPr/>
            <p:nvPr/>
          </p:nvSpPr>
          <p:spPr>
            <a:xfrm>
              <a:off x="4181715" y="4354105"/>
              <a:ext cx="2026806" cy="1317424"/>
            </a:xfrm>
            <a:prstGeom prst="roundRect">
              <a:avLst>
                <a:gd fmla="val 16667" name="adj"/>
              </a:avLst>
            </a:prstGeom>
            <a:solidFill>
              <a:srgbClr val="599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27"/>
            <p:cNvSpPr txBox="1"/>
            <p:nvPr/>
          </p:nvSpPr>
          <p:spPr>
            <a:xfrm>
              <a:off x="4246026" y="4418416"/>
              <a:ext cx="1898184" cy="11888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2850" lIns="102850" spcFirstLastPara="1" rIns="102850" wrap="square" tIns="10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7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Uzay İstasyonları</a:t>
              </a:r>
              <a:endParaRPr sz="27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83" name="Google Shape;183;p27"/>
            <p:cNvSpPr/>
            <p:nvPr/>
          </p:nvSpPr>
          <p:spPr>
            <a:xfrm>
              <a:off x="3019463" y="661507"/>
              <a:ext cx="4351310" cy="4351310"/>
            </a:xfrm>
            <a:custGeom>
              <a:rect b="b" l="l" r="r" t="t"/>
              <a:pathLst>
                <a:path extrusionOk="0" h="120000" w="120000">
                  <a:moveTo>
                    <a:pt x="31650" y="112880"/>
                  </a:moveTo>
                  <a:lnTo>
                    <a:pt x="31650" y="112880"/>
                  </a:lnTo>
                  <a:cubicBezTo>
                    <a:pt x="18026" y="105576"/>
                    <a:pt x="7747" y="93296"/>
                    <a:pt x="2955" y="78600"/>
                  </a:cubicBezTo>
                </a:path>
              </a:pathLst>
            </a:custGeom>
            <a:noFill/>
            <a:ln cap="flat" cmpd="sng" w="9525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27"/>
            <p:cNvSpPr/>
            <p:nvPr/>
          </p:nvSpPr>
          <p:spPr>
            <a:xfrm>
              <a:off x="2006060" y="2178450"/>
              <a:ext cx="2026806" cy="1317424"/>
            </a:xfrm>
            <a:prstGeom prst="roundRect">
              <a:avLst>
                <a:gd fmla="val 16667" name="adj"/>
              </a:avLst>
            </a:prstGeom>
            <a:solidFill>
              <a:srgbClr val="599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27"/>
            <p:cNvSpPr txBox="1"/>
            <p:nvPr/>
          </p:nvSpPr>
          <p:spPr>
            <a:xfrm>
              <a:off x="2070371" y="2242761"/>
              <a:ext cx="1898184" cy="11888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2850" lIns="102850" spcFirstLastPara="1" rIns="102850" wrap="square" tIns="10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7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Yapay Uydular</a:t>
              </a:r>
              <a:endParaRPr sz="27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86" name="Google Shape;186;p27"/>
            <p:cNvSpPr/>
            <p:nvPr/>
          </p:nvSpPr>
          <p:spPr>
            <a:xfrm>
              <a:off x="3019463" y="661507"/>
              <a:ext cx="4351310" cy="4351310"/>
            </a:xfrm>
            <a:custGeom>
              <a:rect b="b" l="l" r="r" t="t"/>
              <a:pathLst>
                <a:path extrusionOk="0" h="120000" w="120000">
                  <a:moveTo>
                    <a:pt x="2956" y="41400"/>
                  </a:moveTo>
                  <a:lnTo>
                    <a:pt x="2956" y="41400"/>
                  </a:lnTo>
                  <a:cubicBezTo>
                    <a:pt x="7748" y="26703"/>
                    <a:pt x="18027" y="14423"/>
                    <a:pt x="31651" y="7120"/>
                  </a:cubicBezTo>
                </a:path>
              </a:pathLst>
            </a:custGeom>
            <a:noFill/>
            <a:ln cap="flat" cmpd="sng" w="9525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/>
          <p:nvPr>
            <p:ph idx="1" type="body"/>
          </p:nvPr>
        </p:nvSpPr>
        <p:spPr>
          <a:xfrm>
            <a:off x="396756" y="1540035"/>
            <a:ext cx="693769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 sz="2400"/>
              <a:t>Yer ile belirli yörüngede bulunan bir uzay aracı arasında gidip gelmeyi sağlayan uzay araçlarıdır. 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/>
              <a:t>Tekrar tekrar kullanılabilmektedir.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/>
              <a:t>Uzaya yapay uydu göndermek için kullanılabilir.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/>
              <a:t>Uzay istasyonlarına malzeme taşıyabilir.</a:t>
            </a:r>
            <a:endParaRPr sz="2400"/>
          </a:p>
        </p:txBody>
      </p:sp>
      <p:grpSp>
        <p:nvGrpSpPr>
          <p:cNvPr id="192" name="Google Shape;192;p28"/>
          <p:cNvGrpSpPr/>
          <p:nvPr/>
        </p:nvGrpSpPr>
        <p:grpSpPr>
          <a:xfrm>
            <a:off x="4149810" y="255640"/>
            <a:ext cx="2992862" cy="1224614"/>
            <a:chOff x="3975126" y="1420"/>
            <a:chExt cx="1701269" cy="1105825"/>
          </a:xfrm>
        </p:grpSpPr>
        <p:sp>
          <p:nvSpPr>
            <p:cNvPr id="193" name="Google Shape;193;p28"/>
            <p:cNvSpPr/>
            <p:nvPr/>
          </p:nvSpPr>
          <p:spPr>
            <a:xfrm>
              <a:off x="3975126" y="1420"/>
              <a:ext cx="1701269" cy="1105825"/>
            </a:xfrm>
            <a:prstGeom prst="roundRect">
              <a:avLst>
                <a:gd fmla="val 16667" name="adj"/>
              </a:avLst>
            </a:prstGeom>
            <a:solidFill>
              <a:srgbClr val="599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28"/>
            <p:cNvSpPr/>
            <p:nvPr/>
          </p:nvSpPr>
          <p:spPr>
            <a:xfrm>
              <a:off x="4029108" y="55402"/>
              <a:ext cx="1593305" cy="9978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4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Uzay mekikleri</a:t>
              </a:r>
              <a:endParaRPr sz="2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pic>
        <p:nvPicPr>
          <p:cNvPr id="195" name="Google Shape;19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01505" y="997742"/>
            <a:ext cx="4052236" cy="5435924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39" y="219808"/>
            <a:ext cx="11374612" cy="6262807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sp>
        <p:nvSpPr>
          <p:cNvPr id="202" name="Google Shape;202;p29"/>
          <p:cNvSpPr txBox="1"/>
          <p:nvPr/>
        </p:nvSpPr>
        <p:spPr>
          <a:xfrm>
            <a:off x="3226279" y="6521570"/>
            <a:ext cx="74100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Uzay mekikleri defalarca kullanılabilmektedir.</a:t>
            </a:r>
            <a:endParaRPr sz="18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descr="blue caution ile ilgili görsel sonucu" id="203" name="Google Shape;203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6034" y="6555560"/>
            <a:ext cx="310245" cy="299483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9"/>
          <p:cNvSpPr txBox="1"/>
          <p:nvPr/>
        </p:nvSpPr>
        <p:spPr>
          <a:xfrm>
            <a:off x="8766813" y="5948095"/>
            <a:ext cx="315643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1800">
                <a:solidFill>
                  <a:srgbClr val="FFFF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ATLANTİS UZAY MEKİĞİ</a:t>
            </a:r>
            <a:endParaRPr b="1" sz="1800">
              <a:solidFill>
                <a:srgbClr val="FFFF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"/>
          <p:cNvSpPr txBox="1"/>
          <p:nvPr>
            <p:ph idx="1" type="body"/>
          </p:nvPr>
        </p:nvSpPr>
        <p:spPr>
          <a:xfrm>
            <a:off x="387807" y="1588259"/>
            <a:ext cx="634778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 sz="2400"/>
              <a:t>Ay'a, diğer gökcisimlerine ya da uzay boşluğuna gönderilerek veri (bilgi) toplamaya yarayan </a:t>
            </a:r>
            <a:r>
              <a:rPr lang="tr-TR" sz="2400">
                <a:solidFill>
                  <a:srgbClr val="00B0F0"/>
                </a:solidFill>
              </a:rPr>
              <a:t>robotik, insansız </a:t>
            </a:r>
            <a:r>
              <a:rPr lang="tr-TR" sz="2400"/>
              <a:t>uzay araçlarıdır. 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Noto Sans Symbols"/>
              <a:buChar char="❑"/>
            </a:pPr>
            <a:r>
              <a:rPr lang="tr-TR" sz="2400"/>
              <a:t>Uzaktan kumanda ile kontrol edilirler.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Noto Sans Symbols"/>
              <a:buChar char="❑"/>
            </a:pPr>
            <a:r>
              <a:rPr lang="tr-TR" sz="2400"/>
              <a:t>Çok uzak mesafelere gidip başka gezegenlerin yörüngelerine girebilirler. Gezegene iniş yapabilirler.</a:t>
            </a:r>
            <a:endParaRPr sz="2400"/>
          </a:p>
        </p:txBody>
      </p:sp>
      <p:grpSp>
        <p:nvGrpSpPr>
          <p:cNvPr id="210" name="Google Shape;210;p30"/>
          <p:cNvGrpSpPr/>
          <p:nvPr/>
        </p:nvGrpSpPr>
        <p:grpSpPr>
          <a:xfrm>
            <a:off x="4632891" y="400306"/>
            <a:ext cx="2820332" cy="1105825"/>
            <a:chOff x="5801908" y="1828202"/>
            <a:chExt cx="1701269" cy="1105825"/>
          </a:xfrm>
        </p:grpSpPr>
        <p:sp>
          <p:nvSpPr>
            <p:cNvPr id="211" name="Google Shape;211;p30"/>
            <p:cNvSpPr/>
            <p:nvPr/>
          </p:nvSpPr>
          <p:spPr>
            <a:xfrm>
              <a:off x="5801908" y="1828202"/>
              <a:ext cx="1701269" cy="1105825"/>
            </a:xfrm>
            <a:prstGeom prst="roundRect">
              <a:avLst>
                <a:gd fmla="val 16667" name="adj"/>
              </a:avLst>
            </a:prstGeom>
            <a:solidFill>
              <a:srgbClr val="599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30"/>
            <p:cNvSpPr/>
            <p:nvPr/>
          </p:nvSpPr>
          <p:spPr>
            <a:xfrm>
              <a:off x="5855890" y="1882184"/>
              <a:ext cx="1593305" cy="9978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4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Uzay Sondaları</a:t>
              </a:r>
              <a:endParaRPr sz="2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pic>
        <p:nvPicPr>
          <p:cNvPr id="213" name="Google Shape;21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5596" y="1506131"/>
            <a:ext cx="3918026" cy="322938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2742" y="-97604"/>
            <a:ext cx="12416320" cy="700697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219" name="Google Shape;219;p31"/>
          <p:cNvSpPr txBox="1"/>
          <p:nvPr>
            <p:ph idx="1" type="body"/>
          </p:nvPr>
        </p:nvSpPr>
        <p:spPr>
          <a:xfrm>
            <a:off x="835041" y="115415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/>
              <a:t>Uzay boşluğunda insanların konaklaması ve çalışması için hazırlanan platformdur. Dünya’da yapılamayan deneylerin yapılabilmesi için de laboratuarlar bulunmaktadır.</a:t>
            </a:r>
            <a:endParaRPr sz="2400"/>
          </a:p>
        </p:txBody>
      </p:sp>
      <p:grpSp>
        <p:nvGrpSpPr>
          <p:cNvPr id="220" name="Google Shape;220;p31"/>
          <p:cNvGrpSpPr/>
          <p:nvPr/>
        </p:nvGrpSpPr>
        <p:grpSpPr>
          <a:xfrm>
            <a:off x="4710726" y="0"/>
            <a:ext cx="3217148" cy="1105825"/>
            <a:chOff x="3975126" y="3654985"/>
            <a:chExt cx="1701269" cy="1105825"/>
          </a:xfrm>
        </p:grpSpPr>
        <p:sp>
          <p:nvSpPr>
            <p:cNvPr id="221" name="Google Shape;221;p31"/>
            <p:cNvSpPr/>
            <p:nvPr/>
          </p:nvSpPr>
          <p:spPr>
            <a:xfrm>
              <a:off x="3975126" y="3654985"/>
              <a:ext cx="1701269" cy="1105825"/>
            </a:xfrm>
            <a:prstGeom prst="roundRect">
              <a:avLst>
                <a:gd fmla="val 16667" name="adj"/>
              </a:avLst>
            </a:prstGeom>
            <a:solidFill>
              <a:srgbClr val="599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31"/>
            <p:cNvSpPr/>
            <p:nvPr/>
          </p:nvSpPr>
          <p:spPr>
            <a:xfrm>
              <a:off x="4029108" y="3708967"/>
              <a:ext cx="1593305" cy="9978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4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Uzay İstasyonları</a:t>
              </a:r>
              <a:endParaRPr sz="2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7002" y="0"/>
            <a:ext cx="122690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>
            <p:ph type="ctrTitle"/>
          </p:nvPr>
        </p:nvSpPr>
        <p:spPr>
          <a:xfrm>
            <a:off x="-510139" y="587141"/>
            <a:ext cx="9144000" cy="9688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6000"/>
              <a:buFont typeface="Quattrocento Sans"/>
              <a:buNone/>
            </a:pPr>
            <a:r>
              <a:rPr b="1" lang="tr-TR">
                <a:solidFill>
                  <a:srgbClr val="00B0F0"/>
                </a:solidFill>
              </a:rPr>
              <a:t>UZAY ARAŞTIRMALARI</a:t>
            </a:r>
            <a:endParaRPr b="1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2"/>
          <p:cNvSpPr txBox="1"/>
          <p:nvPr>
            <p:ph idx="1" type="body"/>
          </p:nvPr>
        </p:nvSpPr>
        <p:spPr>
          <a:xfrm>
            <a:off x="730094" y="133633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 sz="2400"/>
              <a:t>Gezegen veya gök cisimlerini inceleme ve görüntüleme ya da iletişim amaçlı üretilen araçlardır. Roketlerle yada uzay mekikleriyle Dünya’nın yörüngesine yerleştirilirler.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 sz="2400"/>
              <a:t>Yapay uydular Dünya’nın çevresinde yörüngede dolanmaktadır.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 sz="2400"/>
              <a:t>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descr="yapay uydu ile ilgili görsel sonucu" id="228" name="Google Shape;22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70134" y="3239442"/>
            <a:ext cx="6352528" cy="3128584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grpSp>
        <p:nvGrpSpPr>
          <p:cNvPr id="229" name="Google Shape;229;p32"/>
          <p:cNvGrpSpPr/>
          <p:nvPr/>
        </p:nvGrpSpPr>
        <p:grpSpPr>
          <a:xfrm>
            <a:off x="4198209" y="284492"/>
            <a:ext cx="3096379" cy="1105825"/>
            <a:chOff x="2148344" y="1828202"/>
            <a:chExt cx="1701269" cy="1105825"/>
          </a:xfrm>
        </p:grpSpPr>
        <p:sp>
          <p:nvSpPr>
            <p:cNvPr id="230" name="Google Shape;230;p32"/>
            <p:cNvSpPr/>
            <p:nvPr/>
          </p:nvSpPr>
          <p:spPr>
            <a:xfrm>
              <a:off x="2148344" y="1828202"/>
              <a:ext cx="1701269" cy="1105825"/>
            </a:xfrm>
            <a:prstGeom prst="roundRect">
              <a:avLst>
                <a:gd fmla="val 16667" name="adj"/>
              </a:avLst>
            </a:prstGeom>
            <a:solidFill>
              <a:srgbClr val="599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32"/>
            <p:cNvSpPr/>
            <p:nvPr/>
          </p:nvSpPr>
          <p:spPr>
            <a:xfrm>
              <a:off x="2202326" y="1882184"/>
              <a:ext cx="1593305" cy="9978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4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Yapay Uydular</a:t>
              </a:r>
              <a:endParaRPr sz="2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3"/>
          <p:cNvSpPr txBox="1"/>
          <p:nvPr>
            <p:ph type="title"/>
          </p:nvPr>
        </p:nvSpPr>
        <p:spPr>
          <a:xfrm>
            <a:off x="571501" y="661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600"/>
              <a:buFont typeface="Quattrocento Sans"/>
              <a:buNone/>
            </a:pPr>
            <a:r>
              <a:rPr lang="tr-TR">
                <a:solidFill>
                  <a:srgbClr val="00B0F0"/>
                </a:solidFill>
              </a:rPr>
              <a:t>Yapay Uydu Çeşitleri: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237" name="Google Shape;237;p33"/>
          <p:cNvSpPr txBox="1"/>
          <p:nvPr>
            <p:ph idx="1" type="body"/>
          </p:nvPr>
        </p:nvSpPr>
        <p:spPr>
          <a:xfrm>
            <a:off x="383932" y="1648721"/>
            <a:ext cx="10890738" cy="5340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tr-TR" sz="2400"/>
              <a:t>Meteoroloji uyduları:</a:t>
            </a:r>
            <a:r>
              <a:rPr lang="tr-TR" sz="2400"/>
              <a:t> Bu uydular Dünya ya da görevlendirildikleri gezegenlerdeki meteorolojik olayları incelemek ve tahmin etmek için kullanılır. </a:t>
            </a:r>
            <a:r>
              <a:rPr i="1" lang="tr-TR" sz="2400"/>
              <a:t>(Hava durumu tahmini vs.)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i="1" sz="24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tr-TR" sz="2400"/>
              <a:t>Astronomi uyduları:</a:t>
            </a:r>
            <a:r>
              <a:rPr lang="tr-TR" sz="2400"/>
              <a:t> Uzay boşluğundaki diğer gökcisimlerini incelemek amaçlı kullanılırlar.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tr-TR" sz="2400"/>
              <a:t>Haberleşme(Telekomünikasyon) Uyduları: </a:t>
            </a:r>
            <a:r>
              <a:rPr lang="tr-TR" sz="2400"/>
              <a:t>Radyo, televizyon yayınlarının daha geniş alanlardan izlenebilmesi, telefon, İnternet gibi iletişim araçlarının kullanılabilmesi için uzaya gönderilen uydulardır. En çok kullanılan uydu çeşididir.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 txBox="1"/>
          <p:nvPr>
            <p:ph idx="1" type="body"/>
          </p:nvPr>
        </p:nvSpPr>
        <p:spPr>
          <a:xfrm>
            <a:off x="728472" y="78320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20"/>
              <a:buChar char="•"/>
            </a:pPr>
            <a:r>
              <a:rPr b="1" lang="tr-TR" sz="2220"/>
              <a:t>Keşif (Casus) Uyduları: </a:t>
            </a:r>
            <a:r>
              <a:rPr lang="tr-TR" sz="2220"/>
              <a:t>Askerî amaçlı takip araçlarıdır. Atmosfer dışında yörünge hareketleri sırasında ülkelerin anlık askerî hareketlerini takip ederek veri toplar.</a:t>
            </a:r>
            <a:endParaRPr/>
          </a:p>
          <a:p>
            <a:pPr indent="-87629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20"/>
              <a:buNone/>
            </a:pPr>
            <a:r>
              <a:t/>
            </a:r>
            <a:endParaRPr sz="2220"/>
          </a:p>
          <a:p>
            <a:pPr indent="-87629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20"/>
              <a:buNone/>
            </a:pPr>
            <a:r>
              <a:t/>
            </a:r>
            <a:endParaRPr sz="2220"/>
          </a:p>
          <a:p>
            <a:pPr indent="-87629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20"/>
              <a:buNone/>
            </a:pPr>
            <a:r>
              <a:t/>
            </a:r>
            <a:endParaRPr sz="2220"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20"/>
              <a:buChar char="•"/>
            </a:pPr>
            <a:r>
              <a:rPr b="1" lang="tr-TR" sz="2220"/>
              <a:t>Seyir (Navigasyon) Uyduları : </a:t>
            </a:r>
            <a:r>
              <a:rPr lang="tr-TR" sz="2220"/>
              <a:t>Radyo sinyalleri yardımıyla mobil cihazların yerlerinin tespiti için kullanılan uydulardır. Gemilerde, uçaklarda, otomobillerde, cep telefonlarında ve bilgisayarlarda kullanılan sistemler sayesinde çok küçük hatalarla konum belirlenebilmektedir.</a:t>
            </a:r>
            <a:endParaRPr/>
          </a:p>
          <a:p>
            <a:pPr indent="-87629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20"/>
              <a:buNone/>
            </a:pPr>
            <a:r>
              <a:t/>
            </a:r>
            <a:endParaRPr sz="2220"/>
          </a:p>
          <a:p>
            <a:pPr indent="-87629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20"/>
              <a:buNone/>
            </a:pPr>
            <a:r>
              <a:t/>
            </a:r>
            <a:endParaRPr sz="2220"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20"/>
              <a:buChar char="•"/>
            </a:pPr>
            <a:r>
              <a:rPr b="1" lang="tr-TR" sz="2220"/>
              <a:t>Gözlem Uyduları :</a:t>
            </a:r>
            <a:r>
              <a:rPr lang="tr-TR" sz="2220"/>
              <a:t>Yeryüzü haritalarının oluşturulması için kullanılır</a:t>
            </a:r>
            <a:r>
              <a:rPr b="1" lang="tr-TR" sz="2220"/>
              <a:t>.</a:t>
            </a:r>
            <a:endParaRPr b="1" sz="2220"/>
          </a:p>
          <a:p>
            <a:pPr indent="-87629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20"/>
              <a:buNone/>
            </a:pPr>
            <a:r>
              <a:t/>
            </a:r>
            <a:endParaRPr sz="222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9 15-18-48-750" id="247" name="Google Shape;24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75"/>
            <a:ext cx="12192000" cy="618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9 15-18-50-746" id="252" name="Google Shape;25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75"/>
            <a:ext cx="12192000" cy="618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9 15-18-32-285" id="258" name="Google Shape;25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75"/>
            <a:ext cx="12192000" cy="618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9 15-18-34-383" id="263" name="Google Shape;26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75"/>
            <a:ext cx="12192000" cy="618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9 15-18-35-919" id="268" name="Google Shape;26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75"/>
            <a:ext cx="12192000" cy="618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9 15-18-37-769" id="273" name="Google Shape;27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75"/>
            <a:ext cx="12192000" cy="618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9 15-18-39-095" id="278" name="Google Shape;27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75"/>
            <a:ext cx="12192000" cy="618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/>
          <p:nvPr>
            <p:ph type="title"/>
          </p:nvPr>
        </p:nvSpPr>
        <p:spPr>
          <a:xfrm>
            <a:off x="803694" y="33061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600"/>
              <a:buFont typeface="Quattrocento Sans"/>
              <a:buNone/>
            </a:pPr>
            <a:r>
              <a:rPr b="1" lang="tr-TR">
                <a:solidFill>
                  <a:srgbClr val="00B0F0"/>
                </a:solidFill>
              </a:rPr>
              <a:t>Gök Cisimleri</a:t>
            </a:r>
            <a:endParaRPr b="1">
              <a:solidFill>
                <a:srgbClr val="00B0F0"/>
              </a:solidFill>
            </a:endParaRPr>
          </a:p>
        </p:txBody>
      </p:sp>
      <p:sp>
        <p:nvSpPr>
          <p:cNvPr id="100" name="Google Shape;100;p15"/>
          <p:cNvSpPr txBox="1"/>
          <p:nvPr>
            <p:ph idx="1" type="body"/>
          </p:nvPr>
        </p:nvSpPr>
        <p:spPr>
          <a:xfrm>
            <a:off x="743309" y="13684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Noto Sans Symbols"/>
              <a:buChar char="❑"/>
            </a:pPr>
            <a:r>
              <a:rPr lang="tr-TR" sz="2400"/>
              <a:t>Gökyüzünde gözlemleyebildiğimiz tüm cisimlere </a:t>
            </a:r>
            <a:r>
              <a:rPr lang="tr-TR" sz="2400">
                <a:solidFill>
                  <a:srgbClr val="00B0F0"/>
                </a:solidFill>
              </a:rPr>
              <a:t>gök cisimleri </a:t>
            </a:r>
            <a:r>
              <a:rPr lang="tr-TR" sz="2400"/>
              <a:t>adı verilir. 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Noto Sans Symbols"/>
              <a:buNone/>
            </a:pPr>
            <a:r>
              <a:t/>
            </a:r>
            <a:endParaRPr sz="24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Noto Sans Symbols"/>
              <a:buChar char="❑"/>
            </a:pPr>
            <a:r>
              <a:rPr lang="tr-TR" sz="2400"/>
              <a:t>Gök cisimlerine örnekler: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Noto Sans Symbols"/>
              <a:buChar char="▪"/>
            </a:pPr>
            <a:r>
              <a:rPr lang="tr-TR" sz="2400"/>
              <a:t>Yıldızlar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Noto Sans Symbols"/>
              <a:buChar char="▪"/>
            </a:pPr>
            <a:r>
              <a:rPr lang="tr-TR" sz="2400"/>
              <a:t>Gezegenler ve uyduları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Noto Sans Symbols"/>
              <a:buChar char="▪"/>
            </a:pPr>
            <a:r>
              <a:rPr lang="tr-TR" sz="2400"/>
              <a:t>Asteroidler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Noto Sans Symbols"/>
              <a:buChar char="▪"/>
            </a:pPr>
            <a:r>
              <a:rPr lang="tr-TR" sz="2400"/>
              <a:t>Meteorlar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Noto Sans Symbols"/>
              <a:buChar char="▪"/>
            </a:pPr>
            <a:r>
              <a:rPr lang="tr-TR" sz="2400"/>
              <a:t>Kuyruklu yıldızlar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Noto Sans Symbols"/>
              <a:buChar char="▪"/>
            </a:pPr>
            <a:r>
              <a:rPr lang="tr-TR" sz="2400"/>
              <a:t>Galaksiler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Noto Sans Symbols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pic>
        <p:nvPicPr>
          <p:cNvPr descr="C:\Users\hp\Desktop\Ekran Alıntısı.PNG" id="101" name="Google Shape;10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76017" y="2164442"/>
            <a:ext cx="7635470" cy="21592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 caution ile ilgili görsel sonucu" id="102" name="Google Shape;10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9967" y="5788325"/>
            <a:ext cx="521981" cy="65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5"/>
          <p:cNvSpPr txBox="1"/>
          <p:nvPr/>
        </p:nvSpPr>
        <p:spPr>
          <a:xfrm>
            <a:off x="1841073" y="5859885"/>
            <a:ext cx="807395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-TR" sz="2000" u="none" cap="none" strike="noStrike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İnsan yapımı araçlar gök cismi kabul edilmezler.</a:t>
            </a:r>
            <a:endParaRPr sz="2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2"/>
          <p:cNvSpPr txBox="1"/>
          <p:nvPr>
            <p:ph type="title"/>
          </p:nvPr>
        </p:nvSpPr>
        <p:spPr>
          <a:xfrm>
            <a:off x="838200" y="154110"/>
            <a:ext cx="1094084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600"/>
              <a:buFont typeface="Quattrocento Sans"/>
              <a:buNone/>
            </a:pPr>
            <a:r>
              <a:rPr lang="tr-TR">
                <a:solidFill>
                  <a:srgbClr val="00B0F0"/>
                </a:solidFill>
              </a:rPr>
              <a:t>Günlük Hayatta Kullandığımız Uzay Teknolojileri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285" name="Google Shape;285;p42"/>
          <p:cNvSpPr txBox="1"/>
          <p:nvPr>
            <p:ph idx="1" type="body"/>
          </p:nvPr>
        </p:nvSpPr>
        <p:spPr>
          <a:xfrm>
            <a:off x="838199" y="1157179"/>
            <a:ext cx="11242431" cy="51560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4"/>
              <a:buNone/>
            </a:pPr>
            <a:r>
              <a:rPr lang="tr-TR" sz="1804"/>
              <a:t>Uzay için geliştirilen bazı teknolojiler, günlük hayatımızda kendilerine yer bulmuş durumdadır.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5"/>
              <a:buNone/>
            </a:pPr>
            <a:r>
              <a:t/>
            </a:r>
            <a:endParaRPr sz="1804"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4"/>
              <a:buChar char="•"/>
            </a:pPr>
            <a:r>
              <a:rPr lang="tr-TR" sz="1804"/>
              <a:t>Teflon 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4"/>
              <a:buChar char="•"/>
            </a:pPr>
            <a:r>
              <a:rPr lang="tr-TR" sz="1804"/>
              <a:t>Diş telleri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4"/>
              <a:buChar char="•"/>
            </a:pPr>
            <a:r>
              <a:rPr lang="tr-TR" sz="1804"/>
              <a:t>Dijital saat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4"/>
              <a:buChar char="•"/>
            </a:pPr>
            <a:r>
              <a:rPr lang="tr-TR" sz="1804"/>
              <a:t>Streç film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4"/>
              <a:buChar char="•"/>
            </a:pPr>
            <a:r>
              <a:rPr lang="tr-TR" sz="1804"/>
              <a:t>Tükenmez kalem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4"/>
              <a:buChar char="•"/>
            </a:pPr>
            <a:r>
              <a:rPr lang="tr-TR" sz="1804"/>
              <a:t>Kulak termometresi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4"/>
              <a:buChar char="•"/>
            </a:pPr>
            <a:r>
              <a:rPr lang="tr-TR" sz="1804"/>
              <a:t>Alüminyum folyo</a:t>
            </a:r>
            <a:endParaRPr sz="1804"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4"/>
              <a:buChar char="•"/>
            </a:pPr>
            <a:r>
              <a:rPr lang="tr-TR" sz="1804"/>
              <a:t>Çanak anten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4"/>
              <a:buChar char="•"/>
            </a:pPr>
            <a:r>
              <a:rPr lang="tr-TR" sz="1804"/>
              <a:t>Duman dedektörü</a:t>
            </a:r>
            <a:endParaRPr sz="1804"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4"/>
              <a:buChar char="•"/>
            </a:pPr>
            <a:r>
              <a:rPr lang="tr-TR" sz="1804"/>
              <a:t>Güneş paneli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4"/>
              <a:buChar char="•"/>
            </a:pPr>
            <a:r>
              <a:rPr lang="tr-TR" sz="1804"/>
              <a:t>Kontak lens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4"/>
              <a:buChar char="•"/>
            </a:pPr>
            <a:r>
              <a:rPr lang="tr-TR" sz="1804"/>
              <a:t>GPS(Küresel Konum Sistemi)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4"/>
              <a:buChar char="•"/>
            </a:pPr>
            <a:r>
              <a:rPr lang="tr-TR" sz="1804"/>
              <a:t>MR cihazı</a:t>
            </a:r>
            <a:endParaRPr sz="1804"/>
          </a:p>
          <a:p>
            <a:pPr indent="-113982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5"/>
              <a:buNone/>
            </a:pPr>
            <a:r>
              <a:t/>
            </a:r>
            <a:endParaRPr sz="1804"/>
          </a:p>
          <a:p>
            <a:pPr indent="-15621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40"/>
              <a:buNone/>
            </a:pPr>
            <a:r>
              <a:t/>
            </a:r>
            <a:endParaRPr sz="1140"/>
          </a:p>
          <a:p>
            <a:pPr indent="-15621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40"/>
              <a:buNone/>
            </a:pPr>
            <a:r>
              <a:t/>
            </a:r>
            <a:endParaRPr sz="1140"/>
          </a:p>
        </p:txBody>
      </p:sp>
      <p:pic>
        <p:nvPicPr>
          <p:cNvPr id="286" name="Google Shape;28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1553" y="2052536"/>
            <a:ext cx="5140447" cy="4260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65759" y="2052536"/>
            <a:ext cx="2140070" cy="1377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65759" y="3945275"/>
            <a:ext cx="2143125" cy="185241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2"/>
          <p:cNvSpPr txBox="1"/>
          <p:nvPr/>
        </p:nvSpPr>
        <p:spPr>
          <a:xfrm>
            <a:off x="4756330" y="5797685"/>
            <a:ext cx="236849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Duman dedektörü</a:t>
            </a:r>
            <a:endParaRPr sz="16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9 15-19-42-622" id="294" name="Google Shape;29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75"/>
            <a:ext cx="12192000" cy="618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9 15-19-44-808" id="299" name="Google Shape;29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75"/>
            <a:ext cx="12192000" cy="618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5"/>
          <p:cNvSpPr txBox="1"/>
          <p:nvPr>
            <p:ph type="title"/>
          </p:nvPr>
        </p:nvSpPr>
        <p:spPr>
          <a:xfrm>
            <a:off x="779834" y="6472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40"/>
              <a:buFont typeface="Quattrocento Sans"/>
              <a:buNone/>
            </a:pPr>
            <a:r>
              <a:rPr lang="tr-TR" sz="3240">
                <a:solidFill>
                  <a:srgbClr val="00B0F0"/>
                </a:solidFill>
              </a:rPr>
              <a:t>Gökyüzü gözlemleriyle  günümüzde kullanılan bir çok kavram geliştirilmiştir.</a:t>
            </a:r>
            <a:br>
              <a:rPr lang="tr-TR" sz="3240">
                <a:solidFill>
                  <a:srgbClr val="00B0F0"/>
                </a:solidFill>
              </a:rPr>
            </a:br>
            <a:endParaRPr sz="3240">
              <a:solidFill>
                <a:srgbClr val="00B0F0"/>
              </a:solidFill>
            </a:endParaRPr>
          </a:p>
        </p:txBody>
      </p:sp>
      <p:sp>
        <p:nvSpPr>
          <p:cNvPr id="305" name="Google Shape;305;p45"/>
          <p:cNvSpPr txBox="1"/>
          <p:nvPr>
            <p:ph idx="1" type="body"/>
          </p:nvPr>
        </p:nvSpPr>
        <p:spPr>
          <a:xfrm>
            <a:off x="779834" y="1972791"/>
            <a:ext cx="10515600" cy="37989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tr-TR" sz="2400"/>
              <a:t>Saatler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tr-TR" sz="2400"/>
              <a:t>Güneş ve Ay Takvimi gibi çeşitli takvimler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tr-TR" sz="2400"/>
              <a:t>Gün, hafta, ay ve yıl  kavramı</a:t>
            </a:r>
            <a:endParaRPr sz="24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6"/>
          <p:cNvSpPr txBox="1"/>
          <p:nvPr>
            <p:ph type="ctrTitle"/>
          </p:nvPr>
        </p:nvSpPr>
        <p:spPr>
          <a:xfrm>
            <a:off x="1447905" y="1656186"/>
            <a:ext cx="9144000" cy="2387600"/>
          </a:xfrm>
          <a:prstGeom prst="rect">
            <a:avLst/>
          </a:prstGeom>
          <a:noFill/>
          <a:ln>
            <a:noFill/>
          </a:ln>
          <a:effectLst>
            <a:outerShdw blurRad="152400" sx="90000" rotWithShape="0" dir="5400000" dist="317500" sy="-19000">
              <a:srgbClr val="000000">
                <a:alpha val="14901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400"/>
              <a:buFont typeface="Quattrocento Sans"/>
              <a:buNone/>
            </a:pPr>
            <a:r>
              <a:rPr b="1" lang="tr-TR" sz="4400">
                <a:solidFill>
                  <a:srgbClr val="00B0F0"/>
                </a:solidFill>
              </a:rPr>
              <a:t>TÜRKLERİN UZAYA GÖNDERDİĞİ YAPAY UYDULAR VE GÖREVLERİ</a:t>
            </a:r>
            <a:endParaRPr b="1" sz="440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7"/>
          <p:cNvSpPr txBox="1"/>
          <p:nvPr>
            <p:ph type="title"/>
          </p:nvPr>
        </p:nvSpPr>
        <p:spPr>
          <a:xfrm>
            <a:off x="838200" y="365125"/>
            <a:ext cx="1079883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Quattrocento Sans"/>
              <a:buNone/>
            </a:pPr>
            <a:r>
              <a:rPr b="1" lang="tr-TR" sz="2400">
                <a:solidFill>
                  <a:srgbClr val="00B0F0"/>
                </a:solidFill>
              </a:rPr>
              <a:t>TÜRKSAT UYDULARI: </a:t>
            </a:r>
            <a:r>
              <a:rPr lang="tr-TR" sz="2400"/>
              <a:t>Haberleşme uydularıdır. Televizyon, telefon, radyo ve internet gibi uygulamaları iletme imkanı sağlamaktadır.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316" name="Google Shape;316;p47"/>
          <p:cNvSpPr txBox="1"/>
          <p:nvPr>
            <p:ph idx="1" type="body"/>
          </p:nvPr>
        </p:nvSpPr>
        <p:spPr>
          <a:xfrm>
            <a:off x="821257" y="1731149"/>
            <a:ext cx="11092319" cy="5012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10"/>
              <a:buChar char="•"/>
            </a:pPr>
            <a:r>
              <a:rPr lang="tr-TR" sz="2210"/>
              <a:t>Türksat 1A 1994’de fırlatılmıştır. Fırlatılışından 12 dakika sonra infilak ederek başarısız olmuştur. 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10"/>
              <a:buChar char="•"/>
            </a:pPr>
            <a:r>
              <a:rPr lang="tr-TR" sz="2210"/>
              <a:t>Türksat 1B 1994’de fırlatılmıştır. Türkiye’nin yörüngeye yerleştirdiği ilk uydudur.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10"/>
              <a:buNone/>
            </a:pPr>
            <a:r>
              <a:rPr lang="tr-TR" sz="2210"/>
              <a:t>   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10"/>
              <a:buNone/>
            </a:pPr>
            <a:r>
              <a:rPr lang="tr-TR" sz="2210"/>
              <a:t>Ardından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10"/>
              <a:buChar char="•"/>
            </a:pPr>
            <a:r>
              <a:rPr lang="tr-TR" sz="2210"/>
              <a:t>Türksat 1C 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10"/>
              <a:buChar char="•"/>
            </a:pPr>
            <a:r>
              <a:rPr lang="tr-TR" sz="2210"/>
              <a:t>Türksat 2A 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10"/>
              <a:buChar char="•"/>
            </a:pPr>
            <a:r>
              <a:rPr lang="tr-TR" sz="2210"/>
              <a:t>Türksat 3A 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10"/>
              <a:buChar char="•"/>
            </a:pPr>
            <a:r>
              <a:rPr lang="tr-TR" sz="2210"/>
              <a:t>Türksat 4A 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10"/>
              <a:buChar char="•"/>
            </a:pPr>
            <a:r>
              <a:rPr lang="tr-TR" sz="2210"/>
              <a:t>Türksat 4B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10"/>
              <a:buNone/>
            </a:pPr>
            <a:r>
              <a:rPr lang="tr-TR" sz="2210"/>
              <a:t>uyduları sırasıyla gönderilmiştir.</a:t>
            </a:r>
            <a:endParaRPr/>
          </a:p>
          <a:p>
            <a:pPr indent="-9906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</a:pPr>
            <a:r>
              <a:t/>
            </a:r>
            <a:endParaRPr sz="2040">
              <a:solidFill>
                <a:srgbClr val="00B0F0"/>
              </a:solidFill>
            </a:endParaRPr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210"/>
              <a:buChar char="•"/>
            </a:pPr>
            <a:r>
              <a:rPr lang="tr-TR" sz="2210">
                <a:solidFill>
                  <a:srgbClr val="FF0000"/>
                </a:solidFill>
              </a:rPr>
              <a:t>Günümüzde Türksat 3A, Türksat 4A ve Türksat 4B uyduları göreve devam etmektedir. Diğer Türksat uyduları ömürlerini tamamlamıştır.</a:t>
            </a:r>
            <a:endParaRPr sz="2210">
              <a:solidFill>
                <a:srgbClr val="FF0000"/>
              </a:solidFill>
            </a:endParaRPr>
          </a:p>
          <a:p>
            <a:pPr indent="-9906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</a:pPr>
            <a:r>
              <a:t/>
            </a:r>
            <a:endParaRPr sz="2040">
              <a:solidFill>
                <a:schemeClr val="lt1"/>
              </a:solidFill>
            </a:endParaRPr>
          </a:p>
        </p:txBody>
      </p:sp>
      <p:pic>
        <p:nvPicPr>
          <p:cNvPr descr="Türksat 4b uydusu ile ilgili görsel sonucu" id="317" name="Google Shape;317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01369" y="2805504"/>
            <a:ext cx="4065505" cy="2549555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descr="F:\DÖKÜMANLAR\YENİ MÜFREDAT SUNULARI\Resim1.png" id="318" name="Google Shape;318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6294" y="5785882"/>
            <a:ext cx="817563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Quattrocento Sans"/>
              <a:buNone/>
            </a:pPr>
            <a:r>
              <a:rPr b="1" lang="tr-TR" sz="2400">
                <a:solidFill>
                  <a:srgbClr val="00B0F0"/>
                </a:solidFill>
              </a:rPr>
              <a:t>GÖKTÜRK UYDULARI:</a:t>
            </a:r>
            <a:endParaRPr sz="2400">
              <a:solidFill>
                <a:srgbClr val="00B0F0"/>
              </a:solidFill>
            </a:endParaRPr>
          </a:p>
        </p:txBody>
      </p:sp>
      <p:sp>
        <p:nvSpPr>
          <p:cNvPr id="324" name="Google Shape;324;p48"/>
          <p:cNvSpPr txBox="1"/>
          <p:nvPr>
            <p:ph idx="1" type="body"/>
          </p:nvPr>
        </p:nvSpPr>
        <p:spPr>
          <a:xfrm>
            <a:off x="775430" y="1480753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/>
              <a:t>Göktürk 2, 2012 yılında uzaya gönderilmiştir. Yeryüzü gözlem ve keşif uydusudur.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/>
              <a:t>Göktürk 1, 2016 tarihinde uzaya gönderilmiştir. Askeri istihbarat amaçlı görev yapmaktadır.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25" name="Google Shape;32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20792" y="3389999"/>
            <a:ext cx="4618661" cy="2096401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descr="F:\DÖKÜMANLAR\YENİ MÜFREDAT SUNULARI\Resim1.png" id="326" name="Google Shape;326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7274" y="5667475"/>
            <a:ext cx="817563" cy="84772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8"/>
          <p:cNvSpPr txBox="1"/>
          <p:nvPr/>
        </p:nvSpPr>
        <p:spPr>
          <a:xfrm>
            <a:off x="1784837" y="5838092"/>
            <a:ext cx="6013939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Göktürk uyduları görevlerine devam etmektedir.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Quattrocento Sans"/>
              <a:buNone/>
            </a:pPr>
            <a:r>
              <a:rPr b="1" lang="tr-TR" sz="2400">
                <a:solidFill>
                  <a:srgbClr val="00B0F0"/>
                </a:solidFill>
              </a:rPr>
              <a:t>RASAT UYDUSU: </a:t>
            </a:r>
            <a:r>
              <a:rPr lang="tr-TR" sz="2400"/>
              <a:t>Yeryüzü gözlem ve keşif uydusudur.</a:t>
            </a:r>
            <a:endParaRPr b="1" sz="2400"/>
          </a:p>
        </p:txBody>
      </p:sp>
      <p:sp>
        <p:nvSpPr>
          <p:cNvPr id="334" name="Google Shape;334;p4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/>
              <a:t>2011 yılında fırlatılmıştır.</a:t>
            </a:r>
            <a:endParaRPr sz="2400"/>
          </a:p>
        </p:txBody>
      </p:sp>
      <p:pic>
        <p:nvPicPr>
          <p:cNvPr id="335" name="Google Shape;335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2269" y="2590980"/>
            <a:ext cx="8953500" cy="295275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336" name="Google Shape;336;p49"/>
          <p:cNvSpPr/>
          <p:nvPr/>
        </p:nvSpPr>
        <p:spPr>
          <a:xfrm>
            <a:off x="2132949" y="5813359"/>
            <a:ext cx="663214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Rasat uydusu görevine devam etmektedir.</a:t>
            </a:r>
            <a:endParaRPr/>
          </a:p>
        </p:txBody>
      </p:sp>
      <p:pic>
        <p:nvPicPr>
          <p:cNvPr descr="F:\DÖKÜMANLAR\YENİ MÜFREDAT SUNULARI\Resim1.png" id="337" name="Google Shape;337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81845" y="5702062"/>
            <a:ext cx="817563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0"/>
          <p:cNvSpPr txBox="1"/>
          <p:nvPr>
            <p:ph type="title"/>
          </p:nvPr>
        </p:nvSpPr>
        <p:spPr>
          <a:xfrm>
            <a:off x="934915" y="162902"/>
            <a:ext cx="1098745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Quattrocento Sans"/>
              <a:buNone/>
            </a:pPr>
            <a:r>
              <a:rPr b="1" lang="tr-TR" sz="2400">
                <a:solidFill>
                  <a:srgbClr val="00B0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BİLSAT UYDUSU: </a:t>
            </a:r>
            <a:r>
              <a:rPr lang="tr-TR" sz="2400">
                <a:latin typeface="Quattrocento Sans"/>
                <a:ea typeface="Quattrocento Sans"/>
                <a:cs typeface="Quattrocento Sans"/>
                <a:sym typeface="Quattrocento Sans"/>
              </a:rPr>
              <a:t>Yeryüzü gözlem ve keşif uydusudur.</a:t>
            </a:r>
            <a:endParaRPr b="1" sz="24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344" name="Google Shape;344;p5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1456" l="3588" r="37194" t="142"/>
          <a:stretch/>
        </p:blipFill>
        <p:spPr>
          <a:xfrm>
            <a:off x="3125057" y="1365372"/>
            <a:ext cx="5468816" cy="4290647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sp>
        <p:nvSpPr>
          <p:cNvPr id="345" name="Google Shape;345;p50"/>
          <p:cNvSpPr/>
          <p:nvPr/>
        </p:nvSpPr>
        <p:spPr>
          <a:xfrm>
            <a:off x="3286953" y="6043878"/>
            <a:ext cx="663214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Bilsat uydusu görevini tamamlamıştır.</a:t>
            </a:r>
            <a:endParaRPr sz="2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descr="blue caution ile ilgili görsel sonucu" id="346" name="Google Shape;346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26868" y="5971062"/>
            <a:ext cx="360085" cy="452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6985" y="0"/>
            <a:ext cx="713517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51"/>
          <p:cNvSpPr/>
          <p:nvPr/>
        </p:nvSpPr>
        <p:spPr>
          <a:xfrm>
            <a:off x="6741131" y="0"/>
            <a:ext cx="2431025" cy="2984643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600"/>
              <a:buFont typeface="Quattrocento Sans"/>
              <a:buNone/>
            </a:pPr>
            <a:r>
              <a:rPr lang="tr-TR">
                <a:solidFill>
                  <a:srgbClr val="00B0F0"/>
                </a:solidFill>
              </a:rPr>
              <a:t>İnsanoğlu uzayı neden incelemek istemiştir?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109" name="Google Shape;109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/>
              <a:t>İlgi, merak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/>
              <a:t>Dünya dışında yaşam olasılığı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/>
              <a:t>Yeraltı ve yerüstü kaynakları (madenler)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/>
              <a:t>Uzaydaki gök cisimlerinin hareketleri ve Dünya’nın hareketleri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2"/>
          <p:cNvSpPr txBox="1"/>
          <p:nvPr>
            <p:ph type="ctrTitle"/>
          </p:nvPr>
        </p:nvSpPr>
        <p:spPr>
          <a:xfrm>
            <a:off x="1367312" y="181940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5400"/>
              <a:buFont typeface="Quattrocento Sans"/>
              <a:buNone/>
            </a:pPr>
            <a:r>
              <a:rPr b="1" lang="tr-TR" sz="5400">
                <a:solidFill>
                  <a:srgbClr val="00B0F0"/>
                </a:solidFill>
              </a:rPr>
              <a:t>UZAY TEKNOLOJİLERİ ÇALIŞMALARININ TARİHÇESİ</a:t>
            </a:r>
            <a:endParaRPr b="1" sz="540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3"/>
          <p:cNvSpPr txBox="1"/>
          <p:nvPr>
            <p:ph idx="1" type="body"/>
          </p:nvPr>
        </p:nvSpPr>
        <p:spPr>
          <a:xfrm>
            <a:off x="609599" y="480401"/>
            <a:ext cx="7600335" cy="6028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tr-TR" sz="2400"/>
              <a:t>Gökyüzü ile ilgili ilk bilimsel çalışmaları </a:t>
            </a:r>
            <a:r>
              <a:rPr lang="tr-TR" sz="2400">
                <a:solidFill>
                  <a:srgbClr val="00B0F0"/>
                </a:solidFill>
              </a:rPr>
              <a:t>Yunanlılar</a:t>
            </a:r>
            <a:r>
              <a:rPr lang="tr-TR" sz="2400"/>
              <a:t>’ ın yaptığı kabul edilir(M.Ö. 400’lü yıllar).</a:t>
            </a:r>
            <a:endParaRPr/>
          </a:p>
          <a:p>
            <a:pPr indent="-762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tr-TR" sz="2400"/>
              <a:t>Ay’a ilk kez 1959 yılında insansız uzay aracı Sovyet </a:t>
            </a:r>
            <a:r>
              <a:rPr lang="tr-TR" sz="2400">
                <a:solidFill>
                  <a:srgbClr val="00B0F0"/>
                </a:solidFill>
              </a:rPr>
              <a:t>Luna 2 </a:t>
            </a:r>
            <a:r>
              <a:rPr lang="tr-TR" sz="2400"/>
              <a:t>uzay sondası ulaşmıştır.</a:t>
            </a:r>
            <a:endParaRPr/>
          </a:p>
          <a:p>
            <a:pPr indent="-762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tr-TR" sz="2400"/>
              <a:t>1961 yılında uzaya ilk giden insan </a:t>
            </a:r>
            <a:r>
              <a:rPr lang="tr-TR" sz="2400">
                <a:solidFill>
                  <a:srgbClr val="00B0F0"/>
                </a:solidFill>
              </a:rPr>
              <a:t>Yuri Gagarin </a:t>
            </a:r>
            <a:r>
              <a:rPr lang="tr-TR" sz="2400"/>
              <a:t>olmuştur. </a:t>
            </a:r>
            <a:r>
              <a:rPr lang="tr-TR">
                <a:solidFill>
                  <a:srgbClr val="00B0F0"/>
                </a:solidFill>
              </a:rPr>
              <a:t>Vostok</a:t>
            </a:r>
            <a:r>
              <a:rPr lang="tr-TR"/>
              <a:t> uzay aracıyla gitmiştir.</a:t>
            </a:r>
            <a:endParaRPr sz="2400"/>
          </a:p>
          <a:p>
            <a:pPr indent="-762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pic>
        <p:nvPicPr>
          <p:cNvPr id="364" name="Google Shape;364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44191" y="174924"/>
            <a:ext cx="2980893" cy="1941345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descr="sovyet 2 luna ile ilgili görsel sonucu" id="365" name="Google Shape;365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14423" y="2182705"/>
            <a:ext cx="2392674" cy="222073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66" name="Google Shape;366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43578" y="4469871"/>
            <a:ext cx="2463519" cy="2179072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5907" y="184292"/>
            <a:ext cx="7838029" cy="5764223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372" name="Google Shape;372;p54"/>
          <p:cNvSpPr txBox="1"/>
          <p:nvPr/>
        </p:nvSpPr>
        <p:spPr>
          <a:xfrm>
            <a:off x="2762865" y="6076335"/>
            <a:ext cx="834758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1800">
                <a:solidFill>
                  <a:srgbClr val="00B0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Eski Yunanlıların yaptığı Dünya merkezli evren modeli</a:t>
            </a:r>
            <a:endParaRPr b="1" sz="1800">
              <a:solidFill>
                <a:srgbClr val="00B0F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5"/>
          <p:cNvSpPr/>
          <p:nvPr/>
        </p:nvSpPr>
        <p:spPr>
          <a:xfrm>
            <a:off x="304800" y="552417"/>
            <a:ext cx="8426246" cy="82176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tr-TR" sz="2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1966 yılında gönderilen </a:t>
            </a:r>
            <a:r>
              <a:rPr lang="tr-TR" sz="2400">
                <a:solidFill>
                  <a:srgbClr val="00B0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Luna 9 </a:t>
            </a:r>
            <a:r>
              <a:rPr lang="tr-TR" sz="2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uzay sondası ile Ay yüzeyinin ilk görüntüleri Dünya’ya gönderilmiştir</a:t>
            </a:r>
            <a:r>
              <a:rPr lang="tr-TR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/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tr-TR" sz="2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1969 yılında </a:t>
            </a:r>
            <a:r>
              <a:rPr lang="tr-TR" sz="2400">
                <a:solidFill>
                  <a:srgbClr val="00B0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Apollo 11 </a:t>
            </a:r>
            <a:r>
              <a:rPr lang="tr-TR" sz="2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uzay aracı ile 3 astronot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Ay’a gittiler. ABD’li </a:t>
            </a:r>
            <a:r>
              <a:rPr lang="tr-TR" sz="2400">
                <a:solidFill>
                  <a:srgbClr val="00B0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Neil Armstrong </a:t>
            </a:r>
            <a:r>
              <a:rPr lang="tr-TR" sz="2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ilk defa Ay’a ayak basan insan olmuştur.</a:t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378" name="Google Shape;378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91484" y="81873"/>
            <a:ext cx="2222090" cy="26289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79" name="Google Shape;379;p55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53832" y="2821859"/>
            <a:ext cx="2359742" cy="2084438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80" name="Google Shape;380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07470" y="4434348"/>
            <a:ext cx="4002530" cy="2305665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6"/>
          <p:cNvSpPr txBox="1"/>
          <p:nvPr>
            <p:ph idx="1" type="body"/>
          </p:nvPr>
        </p:nvSpPr>
        <p:spPr>
          <a:xfrm>
            <a:off x="739878" y="606425"/>
            <a:ext cx="10515600" cy="5764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tr-TR"/>
              <a:t>1990 yılında ilk defa uzaya teleskop gönderilmiştir. </a:t>
            </a:r>
            <a:r>
              <a:rPr lang="tr-TR">
                <a:solidFill>
                  <a:srgbClr val="00B0F0"/>
                </a:solidFill>
              </a:rPr>
              <a:t>Hubble </a:t>
            </a:r>
            <a:r>
              <a:rPr lang="tr-TR"/>
              <a:t>adı verilen teleskop </a:t>
            </a:r>
            <a:r>
              <a:rPr lang="tr-TR">
                <a:solidFill>
                  <a:srgbClr val="00B0F0"/>
                </a:solidFill>
              </a:rPr>
              <a:t>Discovery uzay mekiğiyle </a:t>
            </a:r>
            <a:r>
              <a:rPr lang="tr-TR"/>
              <a:t>Dünya yörüngesine yerleştirilmiştir. </a:t>
            </a:r>
            <a:endParaRPr/>
          </a:p>
        </p:txBody>
      </p:sp>
      <p:pic>
        <p:nvPicPr>
          <p:cNvPr id="386" name="Google Shape;386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0547" y="1876047"/>
            <a:ext cx="7052886" cy="4883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7"/>
          <p:cNvSpPr txBox="1"/>
          <p:nvPr>
            <p:ph type="title"/>
          </p:nvPr>
        </p:nvSpPr>
        <p:spPr>
          <a:xfrm>
            <a:off x="838200" y="8682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600"/>
              <a:buFont typeface="Quattrocento Sans"/>
              <a:buNone/>
            </a:pPr>
            <a:r>
              <a:rPr lang="tr-TR">
                <a:solidFill>
                  <a:srgbClr val="00B0F0"/>
                </a:solidFill>
              </a:rPr>
              <a:t>Uzay Kirliliği nedir?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392" name="Google Shape;392;p57"/>
          <p:cNvSpPr txBox="1"/>
          <p:nvPr>
            <p:ph idx="1" type="body"/>
          </p:nvPr>
        </p:nvSpPr>
        <p:spPr>
          <a:xfrm>
            <a:off x="838200" y="1051901"/>
            <a:ext cx="10515600" cy="5234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/>
              <a:t>Uzay incelemeleri için uzaya gönderilen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Noto Sans Symbols"/>
              <a:buChar char="❖"/>
            </a:pPr>
            <a:r>
              <a:rPr lang="tr-TR">
                <a:solidFill>
                  <a:srgbClr val="00B0F0"/>
                </a:solidFill>
              </a:rPr>
              <a:t>Roketlerin patlaması sonucunda etrafa saçılan enkaz parçaları,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Noto Sans Symbols"/>
              <a:buChar char="❖"/>
            </a:pPr>
            <a:r>
              <a:rPr lang="tr-TR">
                <a:solidFill>
                  <a:srgbClr val="00B0F0"/>
                </a:solidFill>
              </a:rPr>
              <a:t>Ömrü tükenmiş uydular ,</a:t>
            </a:r>
            <a:endParaRPr>
              <a:solidFill>
                <a:srgbClr val="00B0F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Noto Sans Symbols"/>
              <a:buChar char="❖"/>
            </a:pPr>
            <a:r>
              <a:rPr lang="tr-TR">
                <a:solidFill>
                  <a:srgbClr val="00B0F0"/>
                </a:solidFill>
              </a:rPr>
              <a:t>Boş yakıt tankları ,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Noto Sans Symbols"/>
              <a:buChar char="❖"/>
            </a:pPr>
            <a:r>
              <a:rPr lang="tr-TR">
                <a:solidFill>
                  <a:srgbClr val="00B0F0"/>
                </a:solidFill>
              </a:rPr>
              <a:t>Uzay aracı atıkları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>
              <a:solidFill>
                <a:srgbClr val="00B0F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/>
              <a:t>Dünya’nın çevresinde durmakta ve bu durum uzay kirliliğine yol açmaktadır.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/>
              <a:t>Uzay kirliliği uzaya gönderilen araçlar ve astronotlar için tehlikeli bir duruma yol açmaktadır. Uzay kirliliğinin şimdilik Dünya’daki insanların günlük yaşamlarına doğrudan bir etkisi yoktur.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40" y="502920"/>
            <a:ext cx="11704320" cy="5852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600"/>
              <a:buFont typeface="Quattrocento Sans"/>
              <a:buNone/>
            </a:pPr>
            <a:r>
              <a:rPr lang="tr-TR">
                <a:solidFill>
                  <a:srgbClr val="00B0F0"/>
                </a:solidFill>
              </a:rPr>
              <a:t>Uzay Kirliliği Nasıl Azaltılabilir?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403" name="Google Shape;403;p59"/>
          <p:cNvSpPr txBox="1"/>
          <p:nvPr>
            <p:ph idx="1" type="body"/>
          </p:nvPr>
        </p:nvSpPr>
        <p:spPr>
          <a:xfrm>
            <a:off x="776654" y="1755287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Yapay uydular ve diğer parçalar Dünya'ya düşürülebilir.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Çeşitli uzay temizleme araçları üretilebilir.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Astronotların eşyaları vs. uzayda bırakılmamalıdır.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Görevini tamamladığında tekrar Dünya atmosferine giren akıllı uydular geliştirilebilir.</a:t>
            </a:r>
            <a:br>
              <a:rPr lang="tr-TR"/>
            </a:b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9 15-19-26-623" id="408" name="Google Shape;408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75"/>
            <a:ext cx="12192000" cy="618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9 15-19-27-867" id="413" name="Google Shape;413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75"/>
            <a:ext cx="12192000" cy="618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/>
          <p:nvPr>
            <p:ph idx="1" type="body"/>
          </p:nvPr>
        </p:nvSpPr>
        <p:spPr>
          <a:xfrm>
            <a:off x="582708" y="776172"/>
            <a:ext cx="1081278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/>
              <a:t>İnsanoğlu geçmişten günümüze gök cisimlerini ve gökyüzünü merak etmiş ve bu alanda çalışmalar yapmıştır.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Noto Sans Symbols"/>
              <a:buChar char="❑"/>
            </a:pPr>
            <a:r>
              <a:rPr lang="tr-TR" sz="2400"/>
              <a:t>Gök cisimlerini inceleyen bilim dalına </a:t>
            </a:r>
            <a:r>
              <a:rPr lang="tr-TR" sz="2400">
                <a:solidFill>
                  <a:srgbClr val="00B0F0"/>
                </a:solidFill>
              </a:rPr>
              <a:t>astronomi (gök bilimi) </a:t>
            </a:r>
            <a:r>
              <a:rPr lang="tr-TR" sz="2400"/>
              <a:t>denir.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Noto Sans Symbols"/>
              <a:buChar char="❑"/>
            </a:pPr>
            <a:r>
              <a:rPr lang="tr-TR" sz="2400"/>
              <a:t>Bu alanda çalışma yapan bilim insanlarına </a:t>
            </a:r>
            <a:r>
              <a:rPr lang="tr-TR" sz="2400">
                <a:solidFill>
                  <a:srgbClr val="00B0F0"/>
                </a:solidFill>
              </a:rPr>
              <a:t>astronom( gök bilimci) </a:t>
            </a:r>
            <a:r>
              <a:rPr lang="tr-TR" sz="2400"/>
              <a:t>denir.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Noto Sans Symbols"/>
              <a:buChar char="❑"/>
            </a:pPr>
            <a:r>
              <a:rPr lang="tr-TR" sz="2400"/>
              <a:t>Uzay araçları ile uzaya giden ve çalışmalarını uzayda gerçekleştiren bilim insanlarına </a:t>
            </a:r>
            <a:r>
              <a:rPr lang="tr-TR" sz="2400">
                <a:solidFill>
                  <a:srgbClr val="00B0F0"/>
                </a:solidFill>
              </a:rPr>
              <a:t>astronot</a:t>
            </a:r>
            <a:r>
              <a:rPr lang="tr-TR" sz="2400"/>
              <a:t> denir.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15" name="Google Shape;115;p17"/>
          <p:cNvSpPr txBox="1"/>
          <p:nvPr/>
        </p:nvSpPr>
        <p:spPr>
          <a:xfrm>
            <a:off x="1420790" y="5307420"/>
            <a:ext cx="949768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Astronomi</a:t>
            </a:r>
            <a:r>
              <a:rPr lang="tr-TR" sz="20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ve </a:t>
            </a:r>
            <a:r>
              <a:rPr lang="tr-TR" sz="2000">
                <a:solidFill>
                  <a:srgbClr val="00B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astroloji </a:t>
            </a:r>
            <a:r>
              <a:rPr lang="tr-TR" sz="20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birbirine karıştırılan kavramlardır. Astroloji bir bilim dalı değildir.</a:t>
            </a:r>
            <a:endParaRPr sz="2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descr="blue caution ile ilgili görsel sonucu" id="116" name="Google Shape;11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559" y="5333675"/>
            <a:ext cx="521981" cy="65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0 23-07-41-809" id="418" name="Google Shape;418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8613"/>
            <a:ext cx="12192000" cy="61991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SUNULAR\İŞARETLER\Örnek Soru.jpg" id="419" name="Google Shape;419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871" y="53975"/>
            <a:ext cx="1139825" cy="54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0 23-07-44-246" id="424" name="Google Shape;424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8613"/>
            <a:ext cx="12192000" cy="6199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9 15-19-31-228" id="429" name="Google Shape;429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75"/>
            <a:ext cx="12192000" cy="618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9 15-19-32-975" id="434" name="Google Shape;434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75"/>
            <a:ext cx="12192000" cy="618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9 15-19-34-573" id="439" name="Google Shape;439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75"/>
            <a:ext cx="12192000" cy="618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9 15-19-36-369" id="444" name="Google Shape;444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75"/>
            <a:ext cx="12192000" cy="618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8"/>
          <p:cNvSpPr txBox="1"/>
          <p:nvPr>
            <p:ph type="title"/>
          </p:nvPr>
        </p:nvSpPr>
        <p:spPr>
          <a:xfrm>
            <a:off x="527649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600"/>
              <a:buFont typeface="Quattrocento Sans"/>
              <a:buNone/>
            </a:pPr>
            <a:r>
              <a:rPr lang="tr-TR">
                <a:solidFill>
                  <a:srgbClr val="00B0F0"/>
                </a:solidFill>
              </a:rPr>
              <a:t>Teleskop nedir?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450" name="Google Shape;450;p68"/>
          <p:cNvSpPr txBox="1"/>
          <p:nvPr>
            <p:ph idx="1" type="body"/>
          </p:nvPr>
        </p:nvSpPr>
        <p:spPr>
          <a:xfrm>
            <a:off x="605288" y="1083753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/>
              <a:t>İnsanların çıplak gözle göremedikleri gök cisimlerini görmek ve daha yakından incelemek için geliştirdikleri araçlardır. Teleskoplar görüntüyü büyütürler.</a:t>
            </a:r>
            <a:endParaRPr sz="24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400"/>
              <a:buChar char="•"/>
            </a:pPr>
            <a:r>
              <a:rPr lang="tr-TR" sz="2400">
                <a:solidFill>
                  <a:srgbClr val="FF0000"/>
                </a:solidFill>
              </a:rPr>
              <a:t>Teleskobun icadından sonra uzay çalışmaları hız kazanmıştır.</a:t>
            </a:r>
            <a:endParaRPr sz="2400">
              <a:solidFill>
                <a:srgbClr val="FF000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/>
              <a:t>İlk teleskobu 1608 yılında gözlükçü </a:t>
            </a:r>
            <a:r>
              <a:rPr lang="tr-TR" sz="2400">
                <a:solidFill>
                  <a:srgbClr val="00B0F0"/>
                </a:solidFill>
              </a:rPr>
              <a:t>Hans Lippershey </a:t>
            </a:r>
            <a:r>
              <a:rPr lang="tr-TR" sz="2400"/>
              <a:t>geliştirmiştir.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/>
              <a:t>Astronomide kullanılabilecek ilk teleskobu </a:t>
            </a:r>
            <a:r>
              <a:rPr lang="tr-TR" sz="2400">
                <a:solidFill>
                  <a:srgbClr val="00B0F0"/>
                </a:solidFill>
              </a:rPr>
              <a:t>Galileo Galilei </a:t>
            </a:r>
            <a:r>
              <a:rPr lang="tr-TR" sz="2400"/>
              <a:t>geliştirmiştir(1609 yılında).</a:t>
            </a:r>
            <a:endParaRPr sz="2400"/>
          </a:p>
        </p:txBody>
      </p:sp>
      <p:pic>
        <p:nvPicPr>
          <p:cNvPr id="451" name="Google Shape;451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1621" y="4019550"/>
            <a:ext cx="1609725" cy="2838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hp\Desktop\Ekran Alıntısı.PNG" id="452" name="Google Shape;452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30399" y="3953055"/>
            <a:ext cx="1904642" cy="2904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600"/>
              <a:buFont typeface="Quattrocento Sans"/>
              <a:buNone/>
            </a:pPr>
            <a:r>
              <a:rPr lang="tr-TR">
                <a:solidFill>
                  <a:srgbClr val="00B0F0"/>
                </a:solidFill>
              </a:rPr>
              <a:t>Teleskop Çeşitleri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458" name="Google Shape;458;p6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Char char="•"/>
            </a:pPr>
            <a:r>
              <a:rPr lang="tr-TR">
                <a:solidFill>
                  <a:srgbClr val="FF0000"/>
                </a:solidFill>
              </a:rPr>
              <a:t>OPTİK TELESKOPLAR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tr-TR"/>
              <a:t>Aynalı teleskoplar (yansıtıcı teleskoplar)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tr-TR"/>
              <a:t>Mercekli teleskoplar (kırıcı teleskoplar)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tr-TR"/>
              <a:t>Hem aynalı hem mercekli teleskoplar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400"/>
              <a:buChar char="•"/>
            </a:pPr>
            <a:r>
              <a:rPr lang="tr-TR">
                <a:solidFill>
                  <a:srgbClr val="FF0000"/>
                </a:solidFill>
              </a:rPr>
              <a:t>RADYO TELESKOPLARI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descr="bandicam 2019-05-29 15-20-03-115" id="459" name="Google Shape;459;p69"/>
          <p:cNvPicPr preferRelativeResize="0"/>
          <p:nvPr/>
        </p:nvPicPr>
        <p:blipFill rotWithShape="1">
          <a:blip r:embed="rId3">
            <a:alphaModFix/>
          </a:blip>
          <a:srcRect b="19258" l="57825" r="5100" t="4215"/>
          <a:stretch/>
        </p:blipFill>
        <p:spPr>
          <a:xfrm>
            <a:off x="6754368" y="685800"/>
            <a:ext cx="4520184" cy="4736592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0"/>
          <p:cNvSpPr txBox="1"/>
          <p:nvPr>
            <p:ph type="title"/>
          </p:nvPr>
        </p:nvSpPr>
        <p:spPr>
          <a:xfrm>
            <a:off x="777815" y="29233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600"/>
              <a:buFont typeface="Quattrocento Sans"/>
              <a:buNone/>
            </a:pPr>
            <a:r>
              <a:rPr lang="tr-TR">
                <a:solidFill>
                  <a:srgbClr val="00B0F0"/>
                </a:solidFill>
              </a:rPr>
              <a:t>Aynalı teleskoplar (yansıtıcı teleskoplar)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466" name="Google Shape;466;p70"/>
          <p:cNvSpPr txBox="1"/>
          <p:nvPr>
            <p:ph idx="1" type="body"/>
          </p:nvPr>
        </p:nvSpPr>
        <p:spPr>
          <a:xfrm>
            <a:off x="657045" y="161790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/>
              <a:t>Optik teleskoplardır.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/>
              <a:t>Işığı yansıtarak tek noktaya toplarlar.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/>
              <a:t>Teleskobun yapımında düz ayna ve çukur ayna kullanılır</a:t>
            </a:r>
            <a:r>
              <a:rPr lang="tr-TR"/>
              <a:t>.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400"/>
              <a:buChar char="•"/>
            </a:pPr>
            <a:r>
              <a:rPr lang="tr-TR" sz="2400">
                <a:solidFill>
                  <a:srgbClr val="FF0000"/>
                </a:solidFill>
              </a:rPr>
              <a:t>Hubble uzay teleskobu </a:t>
            </a:r>
            <a:r>
              <a:rPr lang="tr-TR" sz="2400"/>
              <a:t>aynalı teleskoptur.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pic>
        <p:nvPicPr>
          <p:cNvPr descr="C:\Users\hp\Desktop\Ekran Alıntısı.PNG" id="467" name="Google Shape;467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37063" y="1396772"/>
            <a:ext cx="2077575" cy="3165231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sp>
        <p:nvSpPr>
          <p:cNvPr descr="önemli ile ilgili görsel sonucu" id="468" name="Google Shape;468;p70"/>
          <p:cNvSpPr/>
          <p:nvPr/>
        </p:nvSpPr>
        <p:spPr>
          <a:xfrm>
            <a:off x="155575" y="-1371600"/>
            <a:ext cx="6477000" cy="28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469" name="Google Shape;469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6275" y="3922468"/>
            <a:ext cx="2901517" cy="1279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6006" y="4867431"/>
            <a:ext cx="2537802" cy="1799402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600"/>
              <a:buFont typeface="Quattrocento Sans"/>
              <a:buNone/>
            </a:pPr>
            <a:r>
              <a:rPr lang="tr-TR">
                <a:solidFill>
                  <a:srgbClr val="00B0F0"/>
                </a:solidFill>
              </a:rPr>
              <a:t>Mercekli teleskoplar (kırıcı teleskoplar)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476" name="Google Shape;476;p7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Optik teleskoplardır.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İçerisinde iki adet ışığı kıran mercek bulunur.</a:t>
            </a:r>
            <a:endParaRPr/>
          </a:p>
        </p:txBody>
      </p:sp>
      <p:pic>
        <p:nvPicPr>
          <p:cNvPr id="477" name="Google Shape;477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1263" y="3089607"/>
            <a:ext cx="7807570" cy="29316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8" name="Google Shape;478;p71"/>
          <p:cNvCxnSpPr/>
          <p:nvPr/>
        </p:nvCxnSpPr>
        <p:spPr>
          <a:xfrm>
            <a:off x="2486346" y="3246634"/>
            <a:ext cx="1006867" cy="405829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79" name="Google Shape;479;p71"/>
          <p:cNvCxnSpPr/>
          <p:nvPr/>
        </p:nvCxnSpPr>
        <p:spPr>
          <a:xfrm flipH="1">
            <a:off x="7041222" y="3565132"/>
            <a:ext cx="854468" cy="511139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80" name="Google Shape;480;p71"/>
          <p:cNvSpPr txBox="1"/>
          <p:nvPr/>
        </p:nvSpPr>
        <p:spPr>
          <a:xfrm>
            <a:off x="1083924" y="2933881"/>
            <a:ext cx="134077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İnce kenarlı mercek</a:t>
            </a:r>
            <a:endParaRPr sz="18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81" name="Google Shape;481;p71"/>
          <p:cNvSpPr txBox="1"/>
          <p:nvPr/>
        </p:nvSpPr>
        <p:spPr>
          <a:xfrm>
            <a:off x="7668056" y="3006132"/>
            <a:ext cx="157354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Kalın kenarlı mercek</a:t>
            </a:r>
            <a:endParaRPr sz="18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/>
          <p:nvPr>
            <p:ph idx="1" type="body"/>
          </p:nvPr>
        </p:nvSpPr>
        <p:spPr>
          <a:xfrm>
            <a:off x="776654" y="172918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/>
              <a:t>Özel tasarlanmış giysilerdir.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tr-TR" sz="2400"/>
              <a:t>Vücut sıcaklığını sabit tutar.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tr-TR"/>
              <a:t>Basıncı dengeler</a:t>
            </a:r>
            <a:r>
              <a:rPr lang="tr-TR" sz="2400"/>
              <a:t>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tr-TR" sz="2400"/>
              <a:t>Güneş’in zararlı ışınlarından korur.</a:t>
            </a:r>
            <a:endParaRPr sz="2400"/>
          </a:p>
        </p:txBody>
      </p:sp>
      <p:pic>
        <p:nvPicPr>
          <p:cNvPr id="122" name="Google Shape;12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56340" y="1420237"/>
            <a:ext cx="3460818" cy="4630367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23" name="Google Shape;123;p18"/>
          <p:cNvGrpSpPr/>
          <p:nvPr/>
        </p:nvGrpSpPr>
        <p:grpSpPr>
          <a:xfrm>
            <a:off x="4198209" y="284492"/>
            <a:ext cx="4324689" cy="1105825"/>
            <a:chOff x="2148344" y="1828202"/>
            <a:chExt cx="1701269" cy="1105825"/>
          </a:xfrm>
        </p:grpSpPr>
        <p:sp>
          <p:nvSpPr>
            <p:cNvPr id="124" name="Google Shape;124;p18"/>
            <p:cNvSpPr/>
            <p:nvPr/>
          </p:nvSpPr>
          <p:spPr>
            <a:xfrm>
              <a:off x="2148344" y="1828202"/>
              <a:ext cx="1701269" cy="1105825"/>
            </a:xfrm>
            <a:prstGeom prst="roundRect">
              <a:avLst>
                <a:gd fmla="val 16667" name="adj"/>
              </a:avLst>
            </a:prstGeom>
            <a:solidFill>
              <a:srgbClr val="599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8"/>
            <p:cNvSpPr/>
            <p:nvPr/>
          </p:nvSpPr>
          <p:spPr>
            <a:xfrm>
              <a:off x="2202326" y="1882184"/>
              <a:ext cx="1593305" cy="9978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4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Astronot Kıyafetleri</a:t>
              </a:r>
              <a:endParaRPr sz="2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7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600"/>
              <a:buFont typeface="Quattrocento Sans"/>
              <a:buNone/>
            </a:pPr>
            <a:r>
              <a:rPr lang="tr-TR">
                <a:solidFill>
                  <a:srgbClr val="00B0F0"/>
                </a:solidFill>
              </a:rPr>
              <a:t>Hem aynalı hem mercekli teleskoplar</a:t>
            </a:r>
            <a:endParaRPr>
              <a:solidFill>
                <a:srgbClr val="00B0F0"/>
              </a:solidFill>
            </a:endParaRPr>
          </a:p>
        </p:txBody>
      </p:sp>
      <p:pic>
        <p:nvPicPr>
          <p:cNvPr descr="C:\Users\hp\Desktop\schmidt_cassegrain.jpg" id="487" name="Google Shape;487;p7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44929" y="1506283"/>
            <a:ext cx="3678897" cy="4998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73"/>
          <p:cNvSpPr txBox="1"/>
          <p:nvPr>
            <p:ph type="title"/>
          </p:nvPr>
        </p:nvSpPr>
        <p:spPr>
          <a:xfrm>
            <a:off x="1951007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600"/>
              <a:buFont typeface="Quattrocento Sans"/>
              <a:buNone/>
            </a:pPr>
            <a:r>
              <a:rPr lang="tr-TR">
                <a:solidFill>
                  <a:srgbClr val="00B0F0"/>
                </a:solidFill>
              </a:rPr>
              <a:t>Optik Teleskopların Çalışma Şekli </a:t>
            </a:r>
            <a:endParaRPr>
              <a:solidFill>
                <a:srgbClr val="00B0F0"/>
              </a:solidFill>
            </a:endParaRPr>
          </a:p>
        </p:txBody>
      </p:sp>
      <p:pic>
        <p:nvPicPr>
          <p:cNvPr descr="C:\Users\hp\Desktop\teleskop-cesitleri-1.jpg" id="493" name="Google Shape;493;p7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3174" y="988863"/>
            <a:ext cx="8796215" cy="5792552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494" name="Google Shape;494;p73"/>
          <p:cNvSpPr/>
          <p:nvPr/>
        </p:nvSpPr>
        <p:spPr>
          <a:xfrm>
            <a:off x="7599872" y="6133380"/>
            <a:ext cx="2398143" cy="638355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95" name="Google Shape;495;p73"/>
          <p:cNvSpPr txBox="1"/>
          <p:nvPr/>
        </p:nvSpPr>
        <p:spPr>
          <a:xfrm>
            <a:off x="7832785" y="6160169"/>
            <a:ext cx="207034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Hem aynalı hem mercekli teleskop</a:t>
            </a:r>
            <a:endParaRPr sz="16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7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600"/>
              <a:buFont typeface="Quattrocento Sans"/>
              <a:buNone/>
            </a:pPr>
            <a:r>
              <a:rPr lang="tr-TR">
                <a:solidFill>
                  <a:srgbClr val="00B0F0"/>
                </a:solidFill>
              </a:rPr>
              <a:t>Radyo Teleskopları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501" name="Google Shape;501;p74"/>
          <p:cNvSpPr txBox="1"/>
          <p:nvPr>
            <p:ph idx="1" type="body"/>
          </p:nvPr>
        </p:nvSpPr>
        <p:spPr>
          <a:xfrm>
            <a:off x="907212" y="140293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/>
              <a:t>Uzaydan gelen radyo sinyallerini görüntüye dönüştürür.</a:t>
            </a:r>
            <a:endParaRPr/>
          </a:p>
        </p:txBody>
      </p:sp>
      <p:pic>
        <p:nvPicPr>
          <p:cNvPr descr="C:\Users\hp\Desktop\radyo-teleskop.jpg" id="502" name="Google Shape;502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13587" y="1992727"/>
            <a:ext cx="6252443" cy="386514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508" name="Google Shape;508;p75"/>
          <p:cNvSpPr txBox="1"/>
          <p:nvPr>
            <p:ph type="title"/>
          </p:nvPr>
        </p:nvSpPr>
        <p:spPr>
          <a:xfrm>
            <a:off x="938784" y="15028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Quattrocento Sans"/>
              <a:buNone/>
            </a:pPr>
            <a:r>
              <a:rPr lang="tr-TR">
                <a:solidFill>
                  <a:srgbClr val="FF0000"/>
                </a:solidFill>
              </a:rPr>
              <a:t>Gözlemevi (Rasathane) nedir?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509" name="Google Shape;509;p75"/>
          <p:cNvSpPr txBox="1"/>
          <p:nvPr>
            <p:ph idx="1" type="body"/>
          </p:nvPr>
        </p:nvSpPr>
        <p:spPr>
          <a:xfrm>
            <a:off x="838200" y="1543523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/>
              <a:t>Uzaydaki her türlü değişikliği gözlemlemek, veriler toplamak ve araştırmalar yapmak için kurulan merkezlerdir. Astronomlar tarafından kullanılır.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6"/>
          <p:cNvSpPr txBox="1"/>
          <p:nvPr>
            <p:ph type="title"/>
          </p:nvPr>
        </p:nvSpPr>
        <p:spPr>
          <a:xfrm>
            <a:off x="838200" y="2829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600"/>
              <a:buFont typeface="Quattrocento Sans"/>
              <a:buNone/>
            </a:pPr>
            <a:r>
              <a:rPr lang="tr-TR">
                <a:solidFill>
                  <a:srgbClr val="00B0F0"/>
                </a:solidFill>
              </a:rPr>
              <a:t>Gözlemevi kurulması için gerekli şartlar: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515" name="Google Shape;515;p76"/>
          <p:cNvSpPr txBox="1"/>
          <p:nvPr>
            <p:ph idx="1" type="body"/>
          </p:nvPr>
        </p:nvSpPr>
        <p:spPr>
          <a:xfrm>
            <a:off x="735459" y="1671512"/>
            <a:ext cx="1095139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r>
              <a:rPr lang="tr-TR">
                <a:solidFill>
                  <a:srgbClr val="FF0000"/>
                </a:solidFill>
              </a:rPr>
              <a:t>Gözlemevleri şehir ışıklarından uzakta, rakımı yüksek, az bulutlu ve az nemli yerlerde kurulurlar. </a:t>
            </a:r>
            <a:r>
              <a:rPr lang="tr-TR"/>
              <a:t>Bunun nedeni şehir ışıklarının parlaklığının gökcisimlerinin parlaklığını sönük bırakmasıdır. Ayrıca otomobillerden çıkan egzoz gazları ve tozlardan meydana gelen hava kirliliğinden görüşü engellemektedir</a:t>
            </a:r>
            <a:r>
              <a:rPr lang="tr-TR">
                <a:solidFill>
                  <a:srgbClr val="FF0000"/>
                </a:solidFill>
              </a:rPr>
              <a:t> (ışık kirliliği).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/>
              <a:t>Teleskopların soluk ve zayıf görüntüleri algılayabilmesi için havanın kapalı olmaması gerekir. Bu nedenle </a:t>
            </a:r>
            <a:r>
              <a:rPr lang="tr-TR">
                <a:solidFill>
                  <a:srgbClr val="FF0000"/>
                </a:solidFill>
              </a:rPr>
              <a:t>gözlemevlerinin kurulması için en uygun yerler sıcak kesimlerdeki dağ tepeleridir. 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90" y="0"/>
            <a:ext cx="1218060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78"/>
          <p:cNvSpPr/>
          <p:nvPr/>
        </p:nvSpPr>
        <p:spPr>
          <a:xfrm>
            <a:off x="516327" y="5524876"/>
            <a:ext cx="1087054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Ülkemizdeki </a:t>
            </a:r>
            <a:r>
              <a:rPr lang="tr-TR" sz="24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en gelişmiş ve en bilindik </a:t>
            </a:r>
            <a:r>
              <a:rPr lang="tr-TR" sz="2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gözlemevi</a:t>
            </a:r>
            <a:r>
              <a:rPr lang="tr-TR" sz="24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tr-TR" sz="2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olan </a:t>
            </a:r>
            <a:r>
              <a:rPr lang="tr-TR" sz="24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Tübitak Ulusal Gözlemevi </a:t>
            </a:r>
            <a:r>
              <a:rPr lang="tr-TR" sz="2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Antalya’da Toros Dağlarında kurulmuştur.</a:t>
            </a:r>
            <a:endParaRPr/>
          </a:p>
        </p:txBody>
      </p:sp>
      <p:pic>
        <p:nvPicPr>
          <p:cNvPr descr="tübitak ulusal gözlemevi ile ilgili görsel sonucu" id="526" name="Google Shape;526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7778" y="218624"/>
            <a:ext cx="8703754" cy="5306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9-16 16-13-50-499" id="531" name="Google Shape;531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9-16 16-13-56-615" id="536" name="Google Shape;536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624"/>
            <a:ext cx="12192000" cy="681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9-16 16-14-00-792" id="541" name="Google Shape;541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9 15-18-17-955" id="130" name="Google Shape;13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75"/>
            <a:ext cx="12192000" cy="618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9-16 16-14-05-628" id="546" name="Google Shape;546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9-16 16-14-16-625" id="551" name="Google Shape;551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1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9-16 16-14-25-033" id="556" name="Google Shape;556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1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9 15-20-39-324" id="561" name="Google Shape;561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75"/>
            <a:ext cx="12192000" cy="618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9 15-20-40-580" id="566" name="Google Shape;566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75"/>
            <a:ext cx="12192000" cy="618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9 15-20-41-702" id="571" name="Google Shape;571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75"/>
            <a:ext cx="12192000" cy="618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9 15-20-42-958" id="576" name="Google Shape;576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75"/>
            <a:ext cx="12192000" cy="618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9 15-20-44-280" id="581" name="Google Shape;581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75"/>
            <a:ext cx="12192000" cy="618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9 15-20-45-327" id="586" name="Google Shape;586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75"/>
            <a:ext cx="12192000" cy="618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91"/>
          <p:cNvSpPr txBox="1"/>
          <p:nvPr>
            <p:ph type="ctrTitle"/>
          </p:nvPr>
        </p:nvSpPr>
        <p:spPr>
          <a:xfrm>
            <a:off x="1101779" y="1751249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6000"/>
              <a:buFont typeface="Quattrocento Sans"/>
              <a:buNone/>
            </a:pPr>
            <a:r>
              <a:rPr b="1" lang="tr-TR">
                <a:solidFill>
                  <a:srgbClr val="00B0F0"/>
                </a:solidFill>
              </a:rPr>
              <a:t>BATILI GÖK BİLİMCİLERİN ASTRONOMİYE KATKILARI</a:t>
            </a:r>
            <a:endParaRPr b="1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9 15-18-19-250" id="135" name="Google Shape;13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75"/>
            <a:ext cx="12192000" cy="618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92"/>
          <p:cNvSpPr txBox="1"/>
          <p:nvPr>
            <p:ph idx="1" type="body"/>
          </p:nvPr>
        </p:nvSpPr>
        <p:spPr>
          <a:xfrm>
            <a:off x="2405405" y="626576"/>
            <a:ext cx="9701935" cy="5985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400"/>
              <a:buNone/>
            </a:pPr>
            <a:r>
              <a:rPr lang="tr-TR">
                <a:solidFill>
                  <a:srgbClr val="00B0F0"/>
                </a:solidFill>
              </a:rPr>
              <a:t>Copernicus (Kopernik): </a:t>
            </a:r>
            <a:r>
              <a:rPr lang="tr-TR"/>
              <a:t>Dünyanın evrenin merkezi olmadığını öne sürmüştür. Gezegenlerin Güneş çevresinde döndüğünü söylemiştir.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None/>
            </a:pPr>
            <a:r>
              <a:rPr lang="tr-TR">
                <a:solidFill>
                  <a:srgbClr val="00B0F0"/>
                </a:solidFill>
              </a:rPr>
              <a:t>Kepler: </a:t>
            </a:r>
            <a:r>
              <a:rPr lang="tr-TR"/>
              <a:t>Dünyanın ve diğer gezegenlerin Güneşin etrafında eliptik bir yörüngede dolandığını söyleyen ilk bilim insanıdır.</a:t>
            </a:r>
            <a:endParaRPr>
              <a:solidFill>
                <a:srgbClr val="00B0F0"/>
              </a:solidFill>
            </a:endParaRPr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None/>
            </a:pPr>
            <a:r>
              <a:rPr lang="tr-TR">
                <a:solidFill>
                  <a:srgbClr val="00B0F0"/>
                </a:solidFill>
              </a:rPr>
              <a:t>Galileo: </a:t>
            </a:r>
            <a:r>
              <a:rPr lang="tr-TR"/>
              <a:t>Copernicus'un öne sürdüğü güneş merkezli evren kuramını benimsemiş. Astronomide kullanılan ilk mercekli teleskopu icat etmiştir. Teleskopla </a:t>
            </a:r>
            <a:r>
              <a:rPr lang="tr-TR">
                <a:solidFill>
                  <a:srgbClr val="FF0000"/>
                </a:solidFill>
              </a:rPr>
              <a:t>güneş lekelerini </a:t>
            </a:r>
            <a:r>
              <a:rPr lang="tr-TR"/>
              <a:t>gözlemlemiştir.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597" name="Google Shape;597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2618" y="218950"/>
            <a:ext cx="1800225" cy="1768111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598" name="Google Shape;598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1120" y="2286000"/>
            <a:ext cx="2032400" cy="1820008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599" name="Google Shape;599;p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2618" y="4404947"/>
            <a:ext cx="1940902" cy="1837592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93"/>
          <p:cNvSpPr txBox="1"/>
          <p:nvPr>
            <p:ph type="title"/>
          </p:nvPr>
        </p:nvSpPr>
        <p:spPr>
          <a:xfrm>
            <a:off x="2332375" y="2193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Quattrocento Sans"/>
              <a:buNone/>
            </a:pPr>
            <a:r>
              <a:rPr lang="tr-TR" sz="3200">
                <a:solidFill>
                  <a:srgbClr val="00B0F0"/>
                </a:solidFill>
              </a:rPr>
              <a:t>Edwin Hubble</a:t>
            </a:r>
            <a:endParaRPr sz="3200">
              <a:solidFill>
                <a:srgbClr val="00B0F0"/>
              </a:solidFill>
            </a:endParaRPr>
          </a:p>
        </p:txBody>
      </p:sp>
      <p:sp>
        <p:nvSpPr>
          <p:cNvPr id="606" name="Google Shape;606;p93"/>
          <p:cNvSpPr txBox="1"/>
          <p:nvPr>
            <p:ph idx="1" type="body"/>
          </p:nvPr>
        </p:nvSpPr>
        <p:spPr>
          <a:xfrm>
            <a:off x="2030589" y="1299757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/>
              <a:t>Galaksilerin varlığını keşfetmiştir.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/>
              <a:t>Hubble Uzay Teleskobu, ismini  Edwin Hubble'dan almaktadır.</a:t>
            </a:r>
            <a:endParaRPr/>
          </a:p>
        </p:txBody>
      </p:sp>
      <p:pic>
        <p:nvPicPr>
          <p:cNvPr id="607" name="Google Shape;607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307" y="1084651"/>
            <a:ext cx="1866900" cy="2390775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94"/>
          <p:cNvSpPr txBox="1"/>
          <p:nvPr>
            <p:ph type="title"/>
          </p:nvPr>
        </p:nvSpPr>
        <p:spPr>
          <a:xfrm>
            <a:off x="720655" y="244914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5400"/>
              <a:buFont typeface="Quattrocento Sans"/>
              <a:buNone/>
            </a:pPr>
            <a:r>
              <a:rPr b="1" lang="tr-TR" sz="5400">
                <a:solidFill>
                  <a:srgbClr val="00B0F0"/>
                </a:solidFill>
              </a:rPr>
              <a:t>TÜRK-İSLAM GÖKBİLİMCİLERİNİN ASTRONOMİYE KATKILARI</a:t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917" y="122944"/>
            <a:ext cx="1573823" cy="1572945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sp>
        <p:nvSpPr>
          <p:cNvPr id="619" name="Google Shape;619;p95"/>
          <p:cNvSpPr txBox="1"/>
          <p:nvPr>
            <p:ph idx="1" type="body"/>
          </p:nvPr>
        </p:nvSpPr>
        <p:spPr>
          <a:xfrm>
            <a:off x="2127737" y="877866"/>
            <a:ext cx="10064263" cy="5347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400"/>
              <a:buNone/>
            </a:pPr>
            <a:r>
              <a:rPr lang="tr-TR">
                <a:solidFill>
                  <a:srgbClr val="00B0F0"/>
                </a:solidFill>
              </a:rPr>
              <a:t>Harezmi: </a:t>
            </a:r>
            <a:r>
              <a:rPr lang="tr-TR"/>
              <a:t>Cebir bilimiyle ilgilenen ilk Türk bilim insanıdır.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None/>
            </a:pPr>
            <a:r>
              <a:rPr lang="tr-TR">
                <a:solidFill>
                  <a:srgbClr val="00B0F0"/>
                </a:solidFill>
              </a:rPr>
              <a:t>Biruni: </a:t>
            </a:r>
            <a:r>
              <a:rPr lang="tr-TR"/>
              <a:t>Fars matematikçi ve astronomudur. Dünya’nın döndüğünü belirten ilk bilim insanıdır. Güneş ve gezegenlerin hareket yönleri tespit etmiştir.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None/>
            </a:pPr>
            <a:r>
              <a:rPr lang="tr-TR">
                <a:solidFill>
                  <a:srgbClr val="00B0F0"/>
                </a:solidFill>
              </a:rPr>
              <a:t>Uluğ Bey:</a:t>
            </a:r>
            <a:r>
              <a:rPr lang="tr-TR"/>
              <a:t> Türk matematikçi ve astronomudur. Rasathaneler yaptırmıştır.</a:t>
            </a:r>
            <a:r>
              <a:rPr lang="tr-TR">
                <a:solidFill>
                  <a:srgbClr val="FF0000"/>
                </a:solidFill>
              </a:rPr>
              <a:t> 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/>
              <a:t>En önemli rasathanesi </a:t>
            </a:r>
            <a:r>
              <a:rPr lang="tr-TR">
                <a:solidFill>
                  <a:srgbClr val="FF0000"/>
                </a:solidFill>
              </a:rPr>
              <a:t>Semerkant</a:t>
            </a:r>
            <a:r>
              <a:rPr lang="tr-TR"/>
              <a:t>’tadır.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solidFill>
                <a:srgbClr val="00B0F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solidFill>
                <a:srgbClr val="00B0F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solidFill>
                <a:srgbClr val="00B0F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solidFill>
                <a:srgbClr val="00B0F0"/>
              </a:solidFill>
            </a:endParaRPr>
          </a:p>
        </p:txBody>
      </p:sp>
      <p:pic>
        <p:nvPicPr>
          <p:cNvPr id="620" name="Google Shape;620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726" y="2386864"/>
            <a:ext cx="1735014" cy="1443687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621" name="Google Shape;621;p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0917" y="4521526"/>
            <a:ext cx="1573823" cy="1616136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96"/>
          <p:cNvSpPr txBox="1"/>
          <p:nvPr>
            <p:ph idx="1" type="body"/>
          </p:nvPr>
        </p:nvSpPr>
        <p:spPr>
          <a:xfrm>
            <a:off x="2055818" y="507997"/>
            <a:ext cx="10064263" cy="5347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400"/>
              <a:buNone/>
            </a:pPr>
            <a:r>
              <a:rPr lang="tr-TR">
                <a:solidFill>
                  <a:srgbClr val="00B0F0"/>
                </a:solidFill>
              </a:rPr>
              <a:t>Ömer Hayyam: </a:t>
            </a:r>
            <a:r>
              <a:rPr lang="tr-TR"/>
              <a:t>Dünya’nın ilk rasathanesini kuran, Celali takvimini hazırlayan bilim insanıdır.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solidFill>
                <a:srgbClr val="00B0F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None/>
            </a:pPr>
            <a:r>
              <a:rPr lang="tr-TR">
                <a:solidFill>
                  <a:srgbClr val="00B0F0"/>
                </a:solidFill>
              </a:rPr>
              <a:t>Takiyuddin: </a:t>
            </a:r>
            <a:r>
              <a:rPr lang="tr-TR"/>
              <a:t>Osmanlı devletinin ilk rasathanesini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/>
              <a:t>kurmuştur.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solidFill>
                <a:srgbClr val="00B0F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solidFill>
                <a:srgbClr val="00B0F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solidFill>
                <a:srgbClr val="00B0F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solidFill>
                <a:srgbClr val="00B0F0"/>
              </a:solidFill>
            </a:endParaRPr>
          </a:p>
        </p:txBody>
      </p:sp>
      <p:pic>
        <p:nvPicPr>
          <p:cNvPr id="628" name="Google Shape;628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729" y="157503"/>
            <a:ext cx="1855010" cy="1600200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629" name="Google Shape;629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8037" y="2277876"/>
            <a:ext cx="1658394" cy="1682811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630" name="Google Shape;630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30588" y="2124182"/>
            <a:ext cx="3355927" cy="48006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97"/>
          <p:cNvSpPr txBox="1"/>
          <p:nvPr>
            <p:ph idx="1" type="body"/>
          </p:nvPr>
        </p:nvSpPr>
        <p:spPr>
          <a:xfrm>
            <a:off x="128427" y="3030302"/>
            <a:ext cx="11106364" cy="5347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400"/>
              <a:buNone/>
            </a:pPr>
            <a:r>
              <a:rPr lang="tr-TR">
                <a:solidFill>
                  <a:srgbClr val="00B0F0"/>
                </a:solidFill>
              </a:rPr>
              <a:t> Caca Bey : </a:t>
            </a:r>
            <a:r>
              <a:rPr lang="tr-TR"/>
              <a:t>Kırşehir’de gözlemevi yaptırmış Türk devlet adamıdır.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solidFill>
                <a:srgbClr val="00B0F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solidFill>
                <a:srgbClr val="00B0F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solidFill>
                <a:srgbClr val="00B0F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solidFill>
                <a:srgbClr val="00B0F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solidFill>
                <a:srgbClr val="00B0F0"/>
              </a:solidFill>
            </a:endParaRPr>
          </a:p>
        </p:txBody>
      </p:sp>
      <p:pic>
        <p:nvPicPr>
          <p:cNvPr descr="ali kuşçu ile ilgili görsel sonucu" id="637" name="Google Shape;637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427" y="0"/>
            <a:ext cx="1586730" cy="2058783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638" name="Google Shape;638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67874" y="3480641"/>
            <a:ext cx="4839129" cy="326948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639" name="Google Shape;639;p97"/>
          <p:cNvSpPr txBox="1"/>
          <p:nvPr/>
        </p:nvSpPr>
        <p:spPr>
          <a:xfrm>
            <a:off x="1940105" y="151825"/>
            <a:ext cx="10064263" cy="5347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Arial"/>
              <a:buNone/>
            </a:pPr>
            <a:r>
              <a:rPr lang="tr-TR" sz="2400">
                <a:solidFill>
                  <a:srgbClr val="00B0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Ali Kuşçu: </a:t>
            </a:r>
            <a:r>
              <a:rPr lang="tr-TR" sz="2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Türk matematikçi ve gökbilimcidir.  Gezegenlerin hareketleri, birbirlerine olan uzaklıkları, Dünya’nın şekli ve iklimlerle ilgili araştırmalar yapmıştır. İstanbul’un enlem ve boylamını ölçmüştür. Çeşitli güneş saatleri de yapmıştır. Gerçeğe en yakın hâliyle </a:t>
            </a:r>
            <a:r>
              <a:rPr lang="tr-TR" sz="24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Ay’ın ilk haritasını çizen </a:t>
            </a:r>
            <a:r>
              <a:rPr lang="tr-TR" sz="2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bilim insanıdır.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tr-TR" sz="2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Yaptığı başarılı çalışmalarından dolayı Ay’ın bir bölümüne Ali Kuşçu’nun ismini vermiştir.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00B0F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00B0F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00B0F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00B0F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00B0F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9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600"/>
              <a:buFont typeface="Quattrocento Sans"/>
              <a:buNone/>
            </a:pPr>
            <a:r>
              <a:rPr lang="tr-TR">
                <a:solidFill>
                  <a:srgbClr val="00B0F0"/>
                </a:solidFill>
              </a:rPr>
              <a:t>Türkiye’de uzay araştırmaları ile ilgili çalışma yapan kuruluşlar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645" name="Google Shape;645;p98"/>
          <p:cNvSpPr txBox="1"/>
          <p:nvPr>
            <p:ph idx="1" type="body"/>
          </p:nvPr>
        </p:nvSpPr>
        <p:spPr>
          <a:xfrm>
            <a:off x="846827" y="193776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/>
              <a:t>Türkiye Bilimsel ve Teknolojik Araştırma Kurumu (TÜBİTAK)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/>
              <a:t>Maden Teknik ve Arama (MTA)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/>
              <a:t>Boğaziçi Üniversitesi Kandilli Rasathanesi</a:t>
            </a:r>
            <a:endParaRPr sz="2400"/>
          </a:p>
        </p:txBody>
      </p:sp>
      <p:pic>
        <p:nvPicPr>
          <p:cNvPr id="646" name="Google Shape;646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48973" y="3472417"/>
            <a:ext cx="4698071" cy="268407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647" name="Google Shape;647;p98"/>
          <p:cNvSpPr txBox="1"/>
          <p:nvPr/>
        </p:nvSpPr>
        <p:spPr>
          <a:xfrm>
            <a:off x="4765596" y="6289106"/>
            <a:ext cx="42700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Kandilli Rasathanesi</a:t>
            </a:r>
            <a:endParaRPr sz="18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9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762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descr="C:\Users\hp\Desktop\Bandicam\bandicam 2018-11-10 12-54-25-009.jpg" id="653" name="Google Shape;653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520700"/>
            <a:ext cx="11176000" cy="5905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hp\Desktop\Bandicam\bandicam 2018-11-10 12-54-27-588.jpg" id="654" name="Google Shape;654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1" y="520700"/>
            <a:ext cx="11175999" cy="590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00"/>
          <p:cNvSpPr txBox="1"/>
          <p:nvPr>
            <p:ph type="ctrTitle"/>
          </p:nvPr>
        </p:nvSpPr>
        <p:spPr>
          <a:xfrm>
            <a:off x="1460500" y="20875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6000"/>
              <a:buFont typeface="Quattrocento Sans"/>
              <a:buNone/>
            </a:pPr>
            <a:r>
              <a:rPr b="1" lang="tr-TR">
                <a:solidFill>
                  <a:srgbClr val="00B0F0"/>
                </a:solidFill>
              </a:rPr>
              <a:t>DEĞERLENDİRME SORULARI</a:t>
            </a:r>
            <a:endParaRPr b="1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0 23-07-16-435" id="664" name="Google Shape;664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14363"/>
            <a:ext cx="12192000" cy="56276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SUNULAR\İŞARETLER\Örnek Soru.jpg" id="665" name="Google Shape;665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1041"/>
            <a:ext cx="1139825" cy="54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9 15-18-20-368" id="140" name="Google Shape;14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375"/>
            <a:ext cx="12192000" cy="618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0 23-07-17-916" id="670" name="Google Shape;670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14363"/>
            <a:ext cx="12192000" cy="5627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10 16-00-07-102" id="675" name="Google Shape;675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8750"/>
            <a:ext cx="12192001" cy="6538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10 16-00-08-806" id="680" name="Google Shape;680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8750"/>
            <a:ext cx="12192001" cy="6538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10 16-03-45-452" id="685" name="Google Shape;685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0038"/>
            <a:ext cx="12192001" cy="6256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10 16-03-46-928" id="690" name="Google Shape;690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0038"/>
            <a:ext cx="12192001" cy="6256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0 23-07-57-428" id="695" name="Google Shape;695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8613"/>
            <a:ext cx="12192000" cy="61991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SUNULAR\İŞARETLER\Örnek Soru.jpg" id="696" name="Google Shape;696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1041"/>
            <a:ext cx="1139825" cy="54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0 23-07-59-647" id="701" name="Google Shape;701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8613"/>
            <a:ext cx="12192000" cy="6199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0 23-07-33-142" id="706" name="Google Shape;706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14363"/>
            <a:ext cx="12192000" cy="56276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SUNULAR\İŞARETLER\Örnek Soru.jpg" id="707" name="Google Shape;707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1041"/>
            <a:ext cx="1139825" cy="54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0 23-07-35-318" id="712" name="Google Shape;712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14363"/>
            <a:ext cx="12192000" cy="5627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762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descr="C:\Users\Win10\Desktop\Ekran Alıntısı.PNG" id="718" name="Google Shape;718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9" cy="66557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SUNULAR\İŞARETLER\Örnek Soru.jpg" id="719" name="Google Shape;719;p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871" y="53975"/>
            <a:ext cx="1139825" cy="54927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111"/>
          <p:cNvSpPr/>
          <p:nvPr/>
        </p:nvSpPr>
        <p:spPr>
          <a:xfrm>
            <a:off x="7459481" y="5723793"/>
            <a:ext cx="479972" cy="536329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is Teması">
  <a:themeElements>
    <a:clrScheme name="Ofis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